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90" r:id="rId5"/>
    <p:sldId id="400" r:id="rId6"/>
    <p:sldId id="393" r:id="rId7"/>
    <p:sldId id="411" r:id="rId8"/>
    <p:sldId id="398" r:id="rId9"/>
    <p:sldId id="412" r:id="rId10"/>
    <p:sldId id="380" r:id="rId11"/>
    <p:sldId id="405" r:id="rId12"/>
    <p:sldId id="399" r:id="rId13"/>
    <p:sldId id="413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531A01-B9F0-DB5C-CC70-497A23AFCB23}" name="Phillip Wheeler" initials="PW" userId="S::phillip.wheeler@hud.govt.nz::8f9d9bb9-e3b4-4b7c-809d-673c8e550212" providerId="AD"/>
  <p188:author id="{515B1C12-AE71-F0A5-F6C8-4A507F8DE835}" name="Erana Sitterle" initials="ES" userId="S::Erana.Sitterle@hud.govt.nz::edafebbb-d1c2-48bb-a136-347af38f0da8" providerId="AD"/>
  <p188:author id="{D0786430-7168-5122-4BA9-CEA28ADEFBBA}" name="Siarn Stowers-Nigro" initials="SS" userId="S::siarn.stowers-nigro@hud.govt.nz::7364d9f2-6f1b-46e9-a781-b77d18a9cde3" providerId="AD"/>
  <p188:author id="{5269AC3F-B285-6653-90E8-A71EB79E1FD2}" name="Falyn Cranston" initials="FC" userId="S::Falyn.Cranston@hud.govt.nz::7db41189-49fd-42b1-883d-7b67cf8f8e2d" providerId="AD"/>
  <p188:author id="{5E9B5C57-9607-2E5E-D1DC-AC63F74CD8CC}" name="Angela Burke" initials="" userId="S::Angela.Burke@hud.govt.nz::aec9e4e0-db8d-479b-a6c5-ef95d47ec33f" providerId="AD"/>
  <p188:author id="{84EFE982-D0A1-7FA4-C0F7-80371BFA3AEF}" name="Caleb Makiri" initials="" userId="S::Caleb.Makiri@hud.govt.nz::97df2d33-24ff-4f7e-90f9-b37293abbc9b" providerId="AD"/>
  <p188:author id="{34596C85-2B85-C6A3-115F-84A959392F69}" name="Phillip Wheeler" initials="PW" userId="S::Phillip.Wheeler@hud.govt.nz::8f9d9bb9-e3b4-4b7c-809d-673c8e550212" providerId="AD"/>
  <p188:author id="{1E9ED386-AC38-81F9-BF14-9B10E9BEBBDE}" name="Stephanie Lacey" initials="SL" userId="S::Stephanie.Lacey@hud.govt.nz::06fe96c8-0e25-44af-a673-285521f589ea" providerId="AD"/>
  <p188:author id="{04E3E99A-10C8-993F-1444-3474EDF407F4}" name="Caleb Makiri" initials="CM" userId="S::caleb.makiri@hud.govt.nz::97df2d33-24ff-4f7e-90f9-b37293abbc9b" providerId="AD"/>
  <p188:author id="{C059A7AD-BF3F-8E72-6F3D-B138FADF9701}" name="Stacey Beer" initials="" userId="S::Stacey.Beer@hud.govt.nz::f7102b76-67fe-45ce-b51f-56af0f355230" providerId="AD"/>
  <p188:author id="{D90FA4B0-C7FE-9911-7DCB-0AE7F71913FE}" name="Stacey Beer" initials="SB" userId="S::stacey.beer@hud.govt.nz::f7102b76-67fe-45ce-b51f-56af0f355230" providerId="AD"/>
  <p188:author id="{75EA31B8-61A1-A47A-733C-C791C60F619C}" name="Max Hall" initials="" userId="S::Max.Hall@hud.govt.nz::97331adb-0d06-40b2-9a69-65a0ed89689a" providerId="AD"/>
  <p188:author id="{A53583C3-74C3-B796-123B-D7D9083D022A}" name="Angela Burke" initials="AB" userId="S::angela.burke@hud.govt.nz::aec9e4e0-db8d-479b-a6c5-ef95d47ec33f" providerId="AD"/>
  <p188:author id="{0C21A4CC-4C87-DF11-DC74-094A358BE64E}" name="Adam Brown" initials="AB" userId="S::adam.brown@hud.govt.nz::36b04b05-f7f4-4d0b-89ae-41e08a44de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52"/>
    <a:srgbClr val="BFCFD4"/>
    <a:srgbClr val="BFBFBF"/>
    <a:srgbClr val="FFFFFF"/>
    <a:srgbClr val="95B4AB"/>
    <a:srgbClr val="B9B9B9"/>
    <a:srgbClr val="49BA9F"/>
    <a:srgbClr val="00826E"/>
    <a:srgbClr val="006253"/>
    <a:srgbClr val="D0D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249D50-6D43-4321-97E7-AAA8A66A2100}" v="86" dt="2025-12-11T00:40:38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4E900E1-5C2C-45ED-BFC5-AC10E396523D}" type="datetimeFigureOut">
              <a:rPr lang="en-NZ" smtClean="0"/>
              <a:t>26/01/2026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1D326F8C-F8A8-4143-BBC3-C304767F7F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904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678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BC67A-8E2F-00E0-2195-A625FBEBF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C156E-B49B-A41B-58F3-D8FF1CACD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82260D-C511-77BA-0948-A9350A33E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C2196-B96A-07FD-3E7A-D73351CE3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442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EA1A2-6ABB-346A-30FE-4DF922026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F60B2F-D6F0-09CE-5650-AFFAB278B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73B8A-79F3-CED8-D721-966F60D7F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5D814-7C25-31A5-6773-D378C3C24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494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21CEC-E9B4-6779-3394-FDF4E123E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DB4D9F-F14A-44F5-9823-EB4173A47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0F0AE-73A3-4642-3BE9-5D3F92F86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24604-3C2A-D1DB-0963-FE2F9F980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513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D8097-73F2-F120-6489-ED5C539BF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734A56-8C2E-14AB-1001-87C5FF361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45CBC-8868-7B54-0715-EB4094FE3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05B60-B5FD-DCB8-6ECD-F5102AD98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974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32EC1-46CD-5900-7DD4-07468ADA0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B02C46-4DA3-A917-BB88-E3E15C8FDB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7F143-85AF-F733-75FF-9011404D7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4F235-B9B9-3BBF-459B-AB763673C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979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1CE75-6928-DF65-E3AC-B652AB78D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54BAD1-A362-2023-A4FB-E28CD54B5F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B70E01-9C05-8D04-67D2-F5A3901B5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063EB-884A-BDFF-7E15-0C026E48C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708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41D6F-6D99-9F7B-51E2-EB13BCE7B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C8E41-1F29-B592-872E-28B69E8AD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E1549B-796B-BFE0-3A12-6498633C4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49297-3769-059C-BFFD-0E5A6733E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6533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1D5FB-F256-E4EA-E17F-C57E61E56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3B8C12-7F39-90ED-9F3E-973491EA0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E15F76-A8B2-CAE0-172F-085C3468D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NZ">
              <a:ea typeface="Calibri"/>
              <a:cs typeface="Calibri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EB6CF-CBCB-29E6-8DF5-FABF20895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935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EA9C4-9E31-232F-953A-AC4CED781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DBA7E1-DF96-7505-1211-5660E62C4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A779F-D7A1-73B5-7A62-799BDF54F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D957F-4AD1-60F3-0680-43EC4AE93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159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yc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r="35467" b="1730"/>
          <a:stretch/>
        </p:blipFill>
        <p:spPr>
          <a:xfrm flipH="1">
            <a:off x="7286623" y="0"/>
            <a:ext cx="4905373" cy="685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4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26" y="416851"/>
            <a:ext cx="5529600" cy="365124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6" y="1066800"/>
            <a:ext cx="11220520" cy="5466079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</a:defRPr>
            </a:lvl1pPr>
            <a:lvl2pPr marL="896938" indent="-3619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</a:defRPr>
            </a:lvl2pPr>
            <a:lvl3pPr marL="1431925" indent="-3540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95E159E-8A7D-4D55-800F-D6D8D6F9641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080156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26" y="416851"/>
            <a:ext cx="5529600" cy="365124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6" y="1066800"/>
            <a:ext cx="11220520" cy="5466079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</a:defRPr>
            </a:lvl1pPr>
            <a:lvl2pPr marL="896938" indent="-3619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</a:defRPr>
            </a:lvl2pPr>
            <a:lvl3pPr marL="1431925" indent="-3540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95E159E-8A7D-4D55-800F-D6D8D6F9641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21634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26" y="1683095"/>
            <a:ext cx="3174474" cy="1325563"/>
          </a:xfrm>
        </p:spPr>
        <p:txBody>
          <a:bodyPr anchor="t" anchorCtr="0">
            <a:noAutofit/>
          </a:bodyPr>
          <a:lstStyle>
            <a:lvl1pPr>
              <a:defRPr sz="5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0" y="1482475"/>
            <a:ext cx="7847876" cy="44865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  <a:lvl2pPr marL="896938" indent="-361950"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2"/>
                </a:solidFill>
              </a:defRPr>
            </a:lvl2pPr>
            <a:lvl3pPr marL="1431925" indent="-3540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defRPr sz="2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" y="334825"/>
            <a:ext cx="2336006" cy="584002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159E-8A7D-4D55-800F-D6D8D6F96419}" type="slidenum">
              <a:rPr lang="en-NZ" smtClean="0"/>
              <a:t>‹#›</a:t>
            </a:fld>
            <a:endParaRPr lang="en-NZ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18847-FB4B-E11D-D902-E79A5C567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195117"/>
            <a:ext cx="12192000" cy="6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4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lay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1371" r="29468"/>
          <a:stretch/>
        </p:blipFill>
        <p:spPr>
          <a:xfrm flipH="1">
            <a:off x="7213600" y="-2"/>
            <a:ext cx="4978400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1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0" r="21347"/>
          <a:stretch/>
        </p:blipFill>
        <p:spPr>
          <a:xfrm flipH="1">
            <a:off x="7200900" y="0"/>
            <a:ext cx="49911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9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388" y="145573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388" y="296545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727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388" y="145573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388" y="296545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164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195117"/>
            <a:ext cx="12192000" cy="667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26" y="1302119"/>
            <a:ext cx="11263650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6" y="2889851"/>
            <a:ext cx="11220520" cy="302787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  <a:lvl2pPr marL="896938" indent="-361950"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2"/>
                </a:solidFill>
              </a:defRPr>
            </a:lvl2pPr>
            <a:lvl3pPr marL="1431925" indent="-3540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defRPr sz="2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" y="334825"/>
            <a:ext cx="2336006" cy="584002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95E159E-8A7D-4D55-800F-D6D8D6F9641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642578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159E-8A7D-4D55-800F-D6D8D6F964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277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68" r:id="rId10"/>
    <p:sldLayoutId id="2147483669" r:id="rId11"/>
    <p:sldLayoutId id="2147483667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936" y="4023162"/>
            <a:ext cx="7562412" cy="1204803"/>
          </a:xfrm>
        </p:spPr>
        <p:txBody>
          <a:bodyPr/>
          <a:lstStyle/>
          <a:p>
            <a:r>
              <a:rPr lang="en-NZ" sz="2800"/>
              <a:t>Information briefing</a:t>
            </a:r>
          </a:p>
          <a:p>
            <a:r>
              <a:rPr lang="en-NZ" sz="2000"/>
              <a:t>December 2025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C927B8-3CD2-8561-729D-E92FF9E83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936" y="1912548"/>
            <a:ext cx="7562412" cy="1484312"/>
          </a:xfrm>
        </p:spPr>
        <p:txBody>
          <a:bodyPr>
            <a:normAutofit/>
          </a:bodyPr>
          <a:lstStyle/>
          <a:p>
            <a:r>
              <a:rPr lang="en-NZ" sz="4000"/>
              <a:t>Housing investment plan: allocation of flexible fund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7705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9974E-2074-59BF-C567-CDFA89B8B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0D8CBA-1991-03E8-D4AB-07E244D41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936" y="4023162"/>
            <a:ext cx="7562412" cy="1204803"/>
          </a:xfrm>
        </p:spPr>
        <p:txBody>
          <a:bodyPr/>
          <a:lstStyle/>
          <a:p>
            <a:r>
              <a:rPr lang="en-NZ" sz="2800"/>
              <a:t>Information briefing</a:t>
            </a:r>
          </a:p>
          <a:p>
            <a:r>
              <a:rPr lang="en-NZ" sz="2000"/>
              <a:t>December 2025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E72833-EC8E-19E8-E312-965D94801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936" y="1912548"/>
            <a:ext cx="7562412" cy="1484312"/>
          </a:xfrm>
        </p:spPr>
        <p:txBody>
          <a:bodyPr>
            <a:normAutofit/>
          </a:bodyPr>
          <a:lstStyle/>
          <a:p>
            <a:r>
              <a:rPr lang="en-NZ" sz="4000"/>
              <a:t>Thank you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4022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74C3D-74EB-FF26-1B56-CC734B953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063264-E73C-BD86-79C7-ACD29BB8B7AC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b="1"/>
              <a:t>Housing investment plan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48A0322-1606-C1FD-28CE-B1B40269A69F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2</a:t>
            </a:fld>
            <a:endParaRPr lang="en-NZ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DF0D095-43AD-9F59-55D8-B4DAFE889DF6}"/>
              </a:ext>
            </a:extLst>
          </p:cNvPr>
          <p:cNvSpPr>
            <a:spLocks noGrp="1"/>
          </p:cNvSpPr>
          <p:nvPr/>
        </p:nvSpPr>
        <p:spPr>
          <a:xfrm>
            <a:off x="623455" y="3824569"/>
            <a:ext cx="2567167" cy="13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/>
              <a:t>Sets out Budget 2025 purchasing intentions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F14ECBA-F83A-B46F-9115-3D6CBDD1529A}"/>
              </a:ext>
            </a:extLst>
          </p:cNvPr>
          <p:cNvSpPr>
            <a:spLocks noGrp="1"/>
          </p:cNvSpPr>
          <p:nvPr/>
        </p:nvSpPr>
        <p:spPr>
          <a:xfrm>
            <a:off x="3413575" y="3824569"/>
            <a:ext cx="2569689" cy="13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/>
              <a:t>Available funding and funding models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A4EAFFA-1E6A-2600-6D3B-E1C3CB0666DF}"/>
              </a:ext>
            </a:extLst>
          </p:cNvPr>
          <p:cNvSpPr>
            <a:spLocks noGrp="1"/>
          </p:cNvSpPr>
          <p:nvPr/>
        </p:nvSpPr>
        <p:spPr>
          <a:xfrm>
            <a:off x="6203695" y="3824569"/>
            <a:ext cx="2569688" cy="13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/>
              <a:t>Application process, assessment criteria and key timeframes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70A9CC63-820A-2814-B489-8546C25B75A4}"/>
              </a:ext>
            </a:extLst>
          </p:cNvPr>
          <p:cNvSpPr>
            <a:spLocks noGrp="1"/>
          </p:cNvSpPr>
          <p:nvPr/>
        </p:nvSpPr>
        <p:spPr>
          <a:xfrm>
            <a:off x="8996336" y="3824568"/>
            <a:ext cx="2567167" cy="1430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/>
              <a:t>Key performance indicators we’ll use to measure the effectiveness of investment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D5F9AC-7DE1-9EA9-2C78-010F4BE49C04}"/>
              </a:ext>
            </a:extLst>
          </p:cNvPr>
          <p:cNvGrpSpPr/>
          <p:nvPr/>
        </p:nvGrpSpPr>
        <p:grpSpPr>
          <a:xfrm>
            <a:off x="3963360" y="2079741"/>
            <a:ext cx="1476000" cy="1476000"/>
            <a:chOff x="3744798" y="2079741"/>
            <a:chExt cx="1476000" cy="1476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206C3B6-B1F7-7F66-4828-F7ECE4E71CBA}"/>
                </a:ext>
              </a:extLst>
            </p:cNvPr>
            <p:cNvSpPr/>
            <p:nvPr/>
          </p:nvSpPr>
          <p:spPr>
            <a:xfrm>
              <a:off x="3744798" y="2079741"/>
              <a:ext cx="1476000" cy="147600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33" name="Graphic 32" descr="Coins outline">
              <a:extLst>
                <a:ext uri="{FF2B5EF4-FFF2-40B4-BE49-F238E27FC236}">
                  <a16:creationId xmlns:a16="http://schemas.microsoft.com/office/drawing/2014/main" id="{6EAEFDA7-B91D-F7E2-9DC2-4965C541B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8798" y="2315482"/>
              <a:ext cx="1008000" cy="100452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F4D6093-93D7-EA30-331B-A13630D7414A}"/>
              </a:ext>
            </a:extLst>
          </p:cNvPr>
          <p:cNvGrpSpPr/>
          <p:nvPr/>
        </p:nvGrpSpPr>
        <p:grpSpPr>
          <a:xfrm>
            <a:off x="9541919" y="2079741"/>
            <a:ext cx="1476000" cy="1476000"/>
            <a:chOff x="9541919" y="2079741"/>
            <a:chExt cx="1476000" cy="1476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9AD6F52-2C45-5345-FBAE-90853E335F40}"/>
                </a:ext>
              </a:extLst>
            </p:cNvPr>
            <p:cNvSpPr/>
            <p:nvPr/>
          </p:nvSpPr>
          <p:spPr>
            <a:xfrm>
              <a:off x="9541919" y="2079741"/>
              <a:ext cx="1476000" cy="147600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5" name="Graphic 14" descr="Triangle Ruler outline">
              <a:extLst>
                <a:ext uri="{FF2B5EF4-FFF2-40B4-BE49-F238E27FC236}">
                  <a16:creationId xmlns:a16="http://schemas.microsoft.com/office/drawing/2014/main" id="{5AD2C002-94C2-A4D5-71DC-7A982667B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75919" y="2313741"/>
              <a:ext cx="1008000" cy="1008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A4BF0C-7AFB-8B0A-1F9F-2E8909D8DD2D}"/>
              </a:ext>
            </a:extLst>
          </p:cNvPr>
          <p:cNvGrpSpPr/>
          <p:nvPr/>
        </p:nvGrpSpPr>
        <p:grpSpPr>
          <a:xfrm>
            <a:off x="6752639" y="2079741"/>
            <a:ext cx="1476000" cy="1476000"/>
            <a:chOff x="6752639" y="2079741"/>
            <a:chExt cx="1476000" cy="1476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0B009A-A081-5965-39FD-6951DB767EF3}"/>
                </a:ext>
              </a:extLst>
            </p:cNvPr>
            <p:cNvSpPr/>
            <p:nvPr/>
          </p:nvSpPr>
          <p:spPr>
            <a:xfrm>
              <a:off x="6752639" y="2079741"/>
              <a:ext cx="1476000" cy="1476000"/>
            </a:xfrm>
            <a:prstGeom prst="ellipse">
              <a:avLst/>
            </a:prstGeom>
            <a:noFill/>
            <a:ln w="76200">
              <a:solidFill>
                <a:srgbClr val="003E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8" name="Graphic 17" descr="Document outline">
              <a:extLst>
                <a:ext uri="{FF2B5EF4-FFF2-40B4-BE49-F238E27FC236}">
                  <a16:creationId xmlns:a16="http://schemas.microsoft.com/office/drawing/2014/main" id="{F9AFDFC3-03F1-3EED-DC4E-74C32CA1E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84539" y="2313741"/>
              <a:ext cx="1008000" cy="1008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BE6ADAA-8BC0-D597-1F6C-7440DD70D2EF}"/>
              </a:ext>
            </a:extLst>
          </p:cNvPr>
          <p:cNvGrpSpPr/>
          <p:nvPr/>
        </p:nvGrpSpPr>
        <p:grpSpPr>
          <a:xfrm>
            <a:off x="1174081" y="2079741"/>
            <a:ext cx="1476000" cy="1476000"/>
            <a:chOff x="1174081" y="2079741"/>
            <a:chExt cx="1476000" cy="1476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FDBBF-852E-78D1-8204-7526418C8CFB}"/>
                </a:ext>
              </a:extLst>
            </p:cNvPr>
            <p:cNvSpPr/>
            <p:nvPr/>
          </p:nvSpPr>
          <p:spPr>
            <a:xfrm>
              <a:off x="1174081" y="2079741"/>
              <a:ext cx="1476000" cy="147600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30" name="Graphic 29" descr="Bank outline">
              <a:extLst>
                <a:ext uri="{FF2B5EF4-FFF2-40B4-BE49-F238E27FC236}">
                  <a16:creationId xmlns:a16="http://schemas.microsoft.com/office/drawing/2014/main" id="{9B4813E4-F31A-6C07-E331-359163D6E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08081" y="2313741"/>
              <a:ext cx="1008000" cy="10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96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5F90A-480B-4C4B-E76E-AFDE68969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BBDFC352-744D-4819-BE8A-AB127FC17667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b="1"/>
              <a:t>Purchasing intentions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94ECEA01-29D4-5CE4-4801-A526B4C715FE}"/>
              </a:ext>
            </a:extLst>
          </p:cNvPr>
          <p:cNvSpPr>
            <a:spLocks noGrp="1"/>
          </p:cNvSpPr>
          <p:nvPr/>
        </p:nvSpPr>
        <p:spPr>
          <a:xfrm>
            <a:off x="623455" y="1796185"/>
            <a:ext cx="10945090" cy="3918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</a:pPr>
            <a:r>
              <a:rPr lang="en-NZ" sz="1800" dirty="0"/>
              <a:t>Through Budget 2025, the flexible fund enables delivery of between 675–770 homes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13C320F6-E904-5815-F296-63BEA4C0DA52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3</a:t>
            </a:fld>
            <a:endParaRPr lang="en-NZ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051C32-4CBF-82A6-0153-36283083B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02731"/>
              </p:ext>
            </p:extLst>
          </p:nvPr>
        </p:nvGraphicFramePr>
        <p:xfrm>
          <a:off x="623454" y="2194423"/>
          <a:ext cx="11161420" cy="39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689">
                  <a:extLst>
                    <a:ext uri="{9D8B030D-6E8A-4147-A177-3AD203B41FA5}">
                      <a16:colId xmlns:a16="http://schemas.microsoft.com/office/drawing/2014/main" val="1417577178"/>
                    </a:ext>
                  </a:extLst>
                </a:gridCol>
                <a:gridCol w="2096689">
                  <a:extLst>
                    <a:ext uri="{9D8B030D-6E8A-4147-A177-3AD203B41FA5}">
                      <a16:colId xmlns:a16="http://schemas.microsoft.com/office/drawing/2014/main" val="3679999457"/>
                    </a:ext>
                  </a:extLst>
                </a:gridCol>
                <a:gridCol w="2096689">
                  <a:extLst>
                    <a:ext uri="{9D8B030D-6E8A-4147-A177-3AD203B41FA5}">
                      <a16:colId xmlns:a16="http://schemas.microsoft.com/office/drawing/2014/main" val="2177708289"/>
                    </a:ext>
                  </a:extLst>
                </a:gridCol>
                <a:gridCol w="2096689">
                  <a:extLst>
                    <a:ext uri="{9D8B030D-6E8A-4147-A177-3AD203B41FA5}">
                      <a16:colId xmlns:a16="http://schemas.microsoft.com/office/drawing/2014/main" val="3698825057"/>
                    </a:ext>
                  </a:extLst>
                </a:gridCol>
                <a:gridCol w="1387332">
                  <a:extLst>
                    <a:ext uri="{9D8B030D-6E8A-4147-A177-3AD203B41FA5}">
                      <a16:colId xmlns:a16="http://schemas.microsoft.com/office/drawing/2014/main" val="3857065688"/>
                    </a:ext>
                  </a:extLst>
                </a:gridCol>
                <a:gridCol w="1387332">
                  <a:extLst>
                    <a:ext uri="{9D8B030D-6E8A-4147-A177-3AD203B41FA5}">
                      <a16:colId xmlns:a16="http://schemas.microsoft.com/office/drawing/2014/main" val="2693594538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Populations of interest</a:t>
                      </a:r>
                    </a:p>
                  </a:txBody>
                  <a:tcPr marL="720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Location</a:t>
                      </a:r>
                    </a:p>
                  </a:txBody>
                  <a:tcPr marL="72000" marR="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Range of homes</a:t>
                      </a:r>
                    </a:p>
                  </a:txBody>
                  <a:tcPr marL="72000" marR="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Preferred number of bedrooms</a:t>
                      </a:r>
                    </a:p>
                  </a:txBody>
                  <a:tcPr marL="72000" marR="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Available delivery mode(s)</a:t>
                      </a:r>
                      <a:endParaRPr lang="en-NZ" b="0">
                        <a:latin typeface="+mn-lt"/>
                      </a:endParaRPr>
                    </a:p>
                  </a:txBody>
                  <a:tcPr marL="72000" marR="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sz="1400" b="1"/>
                    </a:p>
                  </a:txBody>
                  <a:tcPr marL="72000" marR="3600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43075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endParaRPr lang="en-NZ" sz="1400" b="0"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 sz="1400" b="1"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 b="0"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 b="0"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solidFill>
                            <a:schemeClr val="bg1"/>
                          </a:solidFill>
                          <a:latin typeface="+mn-lt"/>
                        </a:rPr>
                        <a:t>New builds</a:t>
                      </a:r>
                    </a:p>
                  </a:txBody>
                  <a:tcPr marL="72000" marR="0" marT="0" marB="0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E5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solidFill>
                            <a:schemeClr val="bg1"/>
                          </a:solidFill>
                          <a:latin typeface="+mn-lt"/>
                        </a:rPr>
                        <a:t>Purchase or lease from the market</a:t>
                      </a:r>
                    </a:p>
                  </a:txBody>
                  <a:tcPr marL="72000" marR="0" marT="0" marB="0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E5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87615"/>
                  </a:ext>
                </a:extLst>
              </a:tr>
              <a:tr h="270000">
                <a:tc rowSpan="11"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en-NZ" sz="1400" b="0">
                          <a:latin typeface="+mn-lt"/>
                        </a:rPr>
                        <a:t>Whānau Māori</a:t>
                      </a:r>
                    </a:p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en-NZ" sz="1400" b="0">
                          <a:latin typeface="+mn-lt"/>
                        </a:rPr>
                        <a:t>Sole parent households with dependent children </a:t>
                      </a:r>
                    </a:p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en-NZ" sz="1400" b="0">
                          <a:latin typeface="+mn-lt"/>
                        </a:rPr>
                        <a:t>Older people – kuia and kaumātua</a:t>
                      </a:r>
                    </a:p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en-NZ" sz="1400" b="0">
                          <a:latin typeface="+mn-lt"/>
                        </a:rPr>
                        <a:t>Disabled households</a:t>
                      </a:r>
                    </a:p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en-NZ" sz="1400" b="0">
                          <a:latin typeface="+mn-lt"/>
                        </a:rPr>
                        <a:t>Pacific peoples (in South Auckland) 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>
                          <a:latin typeface="+mn-lt"/>
                        </a:rPr>
                        <a:t>Target locations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b="0"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b="0"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b="0"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b="0"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82838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+mn-lt"/>
                        </a:rPr>
                        <a:t>Far North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+mn-lt"/>
                        </a:rPr>
                        <a:t>120–130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+mn-lt"/>
                        </a:rPr>
                        <a:t>Majority small homes, some family homes and, some large homes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NZ" sz="1400" b="0">
                        <a:latin typeface="Wingdings 2" panose="05020102010507070707" pitchFamily="18" charset="2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533032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+mn-lt"/>
                        </a:rPr>
                        <a:t>South Auckland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+mn-lt"/>
                        </a:rPr>
                        <a:t>170–190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600"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541225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NZ" sz="1400"/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+mn-lt"/>
                        </a:rPr>
                        <a:t>Eastern Bay of Plenty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+mn-lt"/>
                        </a:rPr>
                        <a:t>110–120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600"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NZ" sz="1400" b="0">
                        <a:latin typeface="Wingdings 2" panose="05020102010507070707" pitchFamily="18" charset="2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027534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NZ" sz="1400"/>
                    </a:p>
                  </a:txBody>
                  <a:tcPr marL="72000" marR="72000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Gisborne – Tairāwhiti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400" b="0">
                          <a:latin typeface="+mn-lt"/>
                        </a:rPr>
                        <a:t>100–110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 sz="1600"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NZ" sz="1400" b="0">
                        <a:latin typeface="Wingdings 2" panose="05020102010507070707" pitchFamily="18" charset="2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748881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360000" indent="-360000">
                        <a:buFont typeface="Arial" panose="020B0604020202020204" pitchFamily="34" charset="0"/>
                        <a:buChar char="•"/>
                      </a:pPr>
                      <a:endParaRPr lang="en-NZ" sz="1400"/>
                    </a:p>
                  </a:txBody>
                  <a:tcPr marL="72000" marR="72000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Hastings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400" b="0">
                          <a:latin typeface="+mn-lt"/>
                        </a:rPr>
                        <a:t>15–20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 sz="1600"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NZ" sz="1400" b="0">
                        <a:latin typeface="Wingdings 2" panose="05020102010507070707" pitchFamily="18" charset="2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413870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b="1">
                          <a:latin typeface="+mn-lt"/>
                        </a:rPr>
                        <a:t>Main centres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NZ" sz="1400" b="0"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400" b="0">
                        <a:latin typeface="+mn-lt"/>
                      </a:endParaRPr>
                    </a:p>
                  </a:txBody>
                  <a:tcPr marL="72000" marR="0" marT="0" marB="0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>
                        <a:latin typeface="Wingdings 2" panose="05020102010507070707" pitchFamily="18" charset="2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BFCF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780847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360000" indent="-360000">
                        <a:buFont typeface="Arial" panose="020B0604020202020204" pitchFamily="34" charset="0"/>
                        <a:buChar char="•"/>
                      </a:pPr>
                      <a:endParaRPr lang="en-NZ" sz="1400"/>
                    </a:p>
                  </a:txBody>
                  <a:tcPr marL="72000" marR="72000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Hamilton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400" b="0">
                          <a:latin typeface="+mn-lt"/>
                        </a:rPr>
                        <a:t>40–50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Majority small homes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780399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360000" indent="-360000">
                        <a:buFont typeface="Arial" panose="020B0604020202020204" pitchFamily="34" charset="0"/>
                        <a:buChar char="•"/>
                      </a:pPr>
                      <a:endParaRPr lang="en-NZ" sz="1400"/>
                    </a:p>
                  </a:txBody>
                  <a:tcPr marL="72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Tauranga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400" b="0">
                          <a:latin typeface="+mn-lt"/>
                        </a:rPr>
                        <a:t>40–50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NZ" sz="1600"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NZ" sz="1400" b="0">
                        <a:latin typeface="Wingdings 2" panose="05020102010507070707" pitchFamily="18" charset="2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244572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360000" indent="-360000">
                        <a:buFont typeface="Arial" panose="020B0604020202020204" pitchFamily="34" charset="0"/>
                        <a:buChar char="•"/>
                      </a:pPr>
                      <a:endParaRPr lang="en-NZ" sz="1400"/>
                    </a:p>
                  </a:txBody>
                  <a:tcPr marL="72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Wellington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400" b="0">
                          <a:latin typeface="+mn-lt"/>
                        </a:rPr>
                        <a:t>40–50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 sz="1600"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98634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360000" indent="-360000">
                        <a:buFont typeface="Arial" panose="020B0604020202020204" pitchFamily="34" charset="0"/>
                        <a:buChar char="•"/>
                      </a:pPr>
                      <a:endParaRPr lang="en-NZ" sz="1400"/>
                    </a:p>
                  </a:txBody>
                  <a:tcPr marL="72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0">
                          <a:latin typeface="+mn-lt"/>
                        </a:rPr>
                        <a:t>Christchurch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400" b="0">
                          <a:latin typeface="+mn-lt"/>
                        </a:rPr>
                        <a:t>40–50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NZ" sz="1600"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270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34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1E86F-3F21-6DA6-C317-8D83F5887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B8AD4B3-8C88-A0AF-8B6A-1F620A86A792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4</a:t>
            </a:fld>
            <a:endParaRPr lang="en-NZ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AA002AA-8009-79A5-C4C3-9F6D90428340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b="1"/>
              <a:t>Funding objectives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0CF2C6F-81EB-EEDD-F03D-FDF4526EC466}"/>
              </a:ext>
            </a:extLst>
          </p:cNvPr>
          <p:cNvSpPr>
            <a:spLocks noGrp="1"/>
          </p:cNvSpPr>
          <p:nvPr/>
        </p:nvSpPr>
        <p:spPr>
          <a:xfrm>
            <a:off x="623454" y="3824569"/>
            <a:ext cx="2567167" cy="13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/>
              <a:t>Reduce the long-term cost of housing to government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2227131-C6C8-A915-B32D-79BE5EA08F85}"/>
              </a:ext>
            </a:extLst>
          </p:cNvPr>
          <p:cNvSpPr>
            <a:spLocks noGrp="1"/>
          </p:cNvSpPr>
          <p:nvPr/>
        </p:nvSpPr>
        <p:spPr>
          <a:xfrm>
            <a:off x="4809895" y="3824569"/>
            <a:ext cx="2569689" cy="13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/>
              <a:t>Maximise the number of people able to be housed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A941AF3-AB58-3B39-0817-B4225165397D}"/>
              </a:ext>
            </a:extLst>
          </p:cNvPr>
          <p:cNvSpPr>
            <a:spLocks noGrp="1"/>
          </p:cNvSpPr>
          <p:nvPr/>
        </p:nvSpPr>
        <p:spPr>
          <a:xfrm>
            <a:off x="8998857" y="3824569"/>
            <a:ext cx="2569688" cy="1430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/>
              <a:t>Align with local housing needs and plans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E0BD7FE-3EF1-A7B9-ED64-9F9AD95A2294}"/>
              </a:ext>
            </a:extLst>
          </p:cNvPr>
          <p:cNvGrpSpPr/>
          <p:nvPr/>
        </p:nvGrpSpPr>
        <p:grpSpPr>
          <a:xfrm>
            <a:off x="5351229" y="2079741"/>
            <a:ext cx="1487020" cy="1481888"/>
            <a:chOff x="5071862" y="2011101"/>
            <a:chExt cx="1487020" cy="14818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450A63-5BC2-C915-4015-6D91981A848A}"/>
                </a:ext>
              </a:extLst>
            </p:cNvPr>
            <p:cNvSpPr/>
            <p:nvPr/>
          </p:nvSpPr>
          <p:spPr>
            <a:xfrm>
              <a:off x="5071862" y="2011101"/>
              <a:ext cx="1487020" cy="1481888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34" name="Graphic 33" descr="Group of people with solid fill">
              <a:extLst>
                <a:ext uri="{FF2B5EF4-FFF2-40B4-BE49-F238E27FC236}">
                  <a16:creationId xmlns:a16="http://schemas.microsoft.com/office/drawing/2014/main" id="{A727F950-F77D-9162-BD1F-6C08A1269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11372" y="2222489"/>
              <a:ext cx="1008000" cy="10080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C6FCD8A-C7E2-CC81-82E2-19ADEC84B9A1}"/>
              </a:ext>
            </a:extLst>
          </p:cNvPr>
          <p:cNvGrpSpPr/>
          <p:nvPr/>
        </p:nvGrpSpPr>
        <p:grpSpPr>
          <a:xfrm>
            <a:off x="9540191" y="2079741"/>
            <a:ext cx="1487020" cy="1430777"/>
            <a:chOff x="9540191" y="2079741"/>
            <a:chExt cx="1487020" cy="14307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F73B7-93E2-35A5-8FBD-5C6F5D381492}"/>
                </a:ext>
              </a:extLst>
            </p:cNvPr>
            <p:cNvSpPr/>
            <p:nvPr/>
          </p:nvSpPr>
          <p:spPr>
            <a:xfrm>
              <a:off x="9540191" y="2079741"/>
              <a:ext cx="1487020" cy="1430777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59" name="Graphic 58" descr="Neighborhood outline">
              <a:extLst>
                <a:ext uri="{FF2B5EF4-FFF2-40B4-BE49-F238E27FC236}">
                  <a16:creationId xmlns:a16="http://schemas.microsoft.com/office/drawing/2014/main" id="{5C28892A-3BBF-0BB4-EBF1-34F44D4A0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79701" y="2317341"/>
              <a:ext cx="1008000" cy="1008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AA45F9-6441-B7DA-B1C1-755BB6FCB87B}"/>
              </a:ext>
            </a:extLst>
          </p:cNvPr>
          <p:cNvGrpSpPr/>
          <p:nvPr/>
        </p:nvGrpSpPr>
        <p:grpSpPr>
          <a:xfrm>
            <a:off x="1163637" y="2079741"/>
            <a:ext cx="1486800" cy="1483200"/>
            <a:chOff x="1163637" y="2079741"/>
            <a:chExt cx="1486800" cy="14832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451C0DB-BDD4-FF9E-C8DB-C7301DFE11C5}"/>
                </a:ext>
              </a:extLst>
            </p:cNvPr>
            <p:cNvSpPr/>
            <p:nvPr/>
          </p:nvSpPr>
          <p:spPr>
            <a:xfrm>
              <a:off x="1163637" y="2079741"/>
              <a:ext cx="1486800" cy="148320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7" name="Graphic 16" descr="Bar graph with downward trend with solid fill">
              <a:extLst>
                <a:ext uri="{FF2B5EF4-FFF2-40B4-BE49-F238E27FC236}">
                  <a16:creationId xmlns:a16="http://schemas.microsoft.com/office/drawing/2014/main" id="{A6A4E535-4254-FDC2-7E18-41ECB6309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03037" y="2317341"/>
              <a:ext cx="1008000" cy="10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951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9FA0A-7286-C535-B545-B3FB6967F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209AE3F-57EB-7299-4230-F1342F3C7582}"/>
              </a:ext>
            </a:extLst>
          </p:cNvPr>
          <p:cNvSpPr/>
          <p:nvPr/>
        </p:nvSpPr>
        <p:spPr>
          <a:xfrm>
            <a:off x="5018915" y="1912375"/>
            <a:ext cx="936000" cy="93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EF0E83-F703-0946-31B9-0D68D147B5C7}"/>
              </a:ext>
            </a:extLst>
          </p:cNvPr>
          <p:cNvSpPr/>
          <p:nvPr/>
        </p:nvSpPr>
        <p:spPr>
          <a:xfrm>
            <a:off x="10710662" y="1912375"/>
            <a:ext cx="936000" cy="93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7D4AC7-C60A-E114-88FD-A6DECBF127F2}"/>
              </a:ext>
            </a:extLst>
          </p:cNvPr>
          <p:cNvSpPr/>
          <p:nvPr/>
        </p:nvSpPr>
        <p:spPr>
          <a:xfrm>
            <a:off x="623453" y="2112721"/>
            <a:ext cx="5219995" cy="532014"/>
          </a:xfrm>
          <a:prstGeom prst="roundRect">
            <a:avLst>
              <a:gd name="adj" fmla="val 5629"/>
            </a:avLst>
          </a:prstGeom>
          <a:solidFill>
            <a:schemeClr val="tx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r>
              <a:rPr lang="en-NZ" sz="2000" b="1">
                <a:solidFill>
                  <a:schemeClr val="bg1"/>
                </a:solidFill>
              </a:rPr>
              <a:t>Delivery partners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D56563-1F60-13CA-4902-B7E6B8325008}"/>
              </a:ext>
            </a:extLst>
          </p:cNvPr>
          <p:cNvSpPr/>
          <p:nvPr/>
        </p:nvSpPr>
        <p:spPr>
          <a:xfrm>
            <a:off x="6348550" y="2116714"/>
            <a:ext cx="5219995" cy="532014"/>
          </a:xfrm>
          <a:prstGeom prst="roundRect">
            <a:avLst>
              <a:gd name="adj" fmla="val 5629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pPr marL="360000" indent="-360000">
              <a:spcBef>
                <a:spcPts val="0"/>
              </a:spcBef>
            </a:pPr>
            <a:r>
              <a:rPr lang="en-NZ" sz="2000" b="1">
                <a:solidFill>
                  <a:schemeClr val="bg1"/>
                </a:solidFill>
              </a:rPr>
              <a:t>Funded programmes  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75CE068-6E2A-7EA7-0C11-7F25AF0F9C00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5</a:t>
            </a:fld>
            <a:endParaRPr lang="en-NZ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54AF1C5-166B-3FAE-4FB7-3EC72D3B7BB0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b="1"/>
              <a:t>Delivery approach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7AFE1C1-0132-F71F-B96E-12013CEEF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" y="2889851"/>
            <a:ext cx="5219995" cy="30278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/>
              <a:t>Strong track record, capability and capacity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/>
              <a:t>Sound commercial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/>
              <a:t>Can obtain finance and contribute equity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FBEB2C6C-28BF-A970-D01D-D0F5461CE7CB}"/>
              </a:ext>
            </a:extLst>
          </p:cNvPr>
          <p:cNvSpPr txBox="1">
            <a:spLocks/>
          </p:cNvSpPr>
          <p:nvPr/>
        </p:nvSpPr>
        <p:spPr>
          <a:xfrm>
            <a:off x="6348550" y="2889850"/>
            <a:ext cx="5219995" cy="302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6938" indent="-3619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31925" indent="-3540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Aligned with purchasing intentions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Achieves positive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Competitively priced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Tenanted between July 2027 and late 2029</a:t>
            </a:r>
          </a:p>
        </p:txBody>
      </p:sp>
      <p:pic>
        <p:nvPicPr>
          <p:cNvPr id="3" name="Graphic 2" descr="Clipboard with solid fill">
            <a:extLst>
              <a:ext uri="{FF2B5EF4-FFF2-40B4-BE49-F238E27FC236}">
                <a16:creationId xmlns:a16="http://schemas.microsoft.com/office/drawing/2014/main" id="{B10FFA72-1142-2B0F-D4B9-A77658A29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0449" y="2018728"/>
            <a:ext cx="720000" cy="720000"/>
          </a:xfrm>
          <a:prstGeom prst="rect">
            <a:avLst/>
          </a:prstGeom>
        </p:spPr>
      </p:pic>
      <p:pic>
        <p:nvPicPr>
          <p:cNvPr id="11" name="Graphic 10" descr="Meeting with solid fill">
            <a:extLst>
              <a:ext uri="{FF2B5EF4-FFF2-40B4-BE49-F238E27FC236}">
                <a16:creationId xmlns:a16="http://schemas.microsoft.com/office/drawing/2014/main" id="{ADAEF7BA-2DCA-208F-CC31-8D485DFF0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6915" y="202037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DEB79-C5C7-D50C-9EE5-FBC2C887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055668BA-EA7D-ABDD-F47A-E6214C08F35D}"/>
              </a:ext>
            </a:extLst>
          </p:cNvPr>
          <p:cNvSpPr/>
          <p:nvPr/>
        </p:nvSpPr>
        <p:spPr>
          <a:xfrm>
            <a:off x="5018915" y="1912375"/>
            <a:ext cx="936000" cy="93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2257C07-EBCE-6D98-E450-CAFCC2CA5F1D}"/>
              </a:ext>
            </a:extLst>
          </p:cNvPr>
          <p:cNvSpPr/>
          <p:nvPr/>
        </p:nvSpPr>
        <p:spPr>
          <a:xfrm>
            <a:off x="10710662" y="1912375"/>
            <a:ext cx="936000" cy="93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1EA3C85-7C2F-F852-E1AC-40D33CC3613E}"/>
              </a:ext>
            </a:extLst>
          </p:cNvPr>
          <p:cNvSpPr/>
          <p:nvPr/>
        </p:nvSpPr>
        <p:spPr>
          <a:xfrm>
            <a:off x="623453" y="2112721"/>
            <a:ext cx="5219995" cy="532014"/>
          </a:xfrm>
          <a:prstGeom prst="roundRect">
            <a:avLst>
              <a:gd name="adj" fmla="val 5629"/>
            </a:avLst>
          </a:prstGeom>
          <a:solidFill>
            <a:schemeClr val="tx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r>
              <a:rPr lang="en-NZ" sz="2000" b="1">
                <a:solidFill>
                  <a:schemeClr val="bg1"/>
                </a:solidFill>
              </a:rPr>
              <a:t>Social housing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71E6164-185D-5201-D336-F71CFD36CE07}"/>
              </a:ext>
            </a:extLst>
          </p:cNvPr>
          <p:cNvSpPr/>
          <p:nvPr/>
        </p:nvSpPr>
        <p:spPr>
          <a:xfrm>
            <a:off x="6348550" y="2116714"/>
            <a:ext cx="5219995" cy="532014"/>
          </a:xfrm>
          <a:prstGeom prst="roundRect">
            <a:avLst>
              <a:gd name="adj" fmla="val 5629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pPr marL="360000" indent="-360000">
              <a:spcBef>
                <a:spcPts val="0"/>
              </a:spcBef>
            </a:pPr>
            <a:r>
              <a:rPr lang="en-NZ" sz="2000" b="1">
                <a:solidFill>
                  <a:schemeClr val="bg1"/>
                </a:solidFill>
              </a:rPr>
              <a:t>Affordable rentals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6D5DEF4-3B0F-9CC6-A0A0-C34C7D874282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6</a:t>
            </a:fld>
            <a:endParaRPr lang="en-NZ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00ED78A-F894-B29C-920F-B4EF818504B9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b="1"/>
              <a:t>Social housing and affordable rental overview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D984610-0BD2-F310-B2E2-564FDCD3487F}"/>
              </a:ext>
            </a:extLst>
          </p:cNvPr>
          <p:cNvSpPr>
            <a:spLocks noGrp="1"/>
          </p:cNvSpPr>
          <p:nvPr/>
        </p:nvSpPr>
        <p:spPr>
          <a:xfrm>
            <a:off x="623453" y="2962220"/>
            <a:ext cx="5219995" cy="2458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/>
              <a:t>Objective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/>
              <a:t>Eligible providers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/>
              <a:t>Eligible households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/>
              <a:t>Contract term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/>
              <a:t>Rent paid by tenant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/>
              <a:t>Management of tenancies</a:t>
            </a:r>
            <a:endParaRPr lang="en-NZ" sz="2000" b="1"/>
          </a:p>
          <a:p>
            <a:endParaRPr lang="en-NZ" sz="2000" b="1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F5419BA-1B70-EC86-4685-D562483CCFB0}"/>
              </a:ext>
            </a:extLst>
          </p:cNvPr>
          <p:cNvSpPr>
            <a:spLocks noGrp="1"/>
          </p:cNvSpPr>
          <p:nvPr/>
        </p:nvSpPr>
        <p:spPr>
          <a:xfrm>
            <a:off x="6379030" y="2962220"/>
            <a:ext cx="5189515" cy="2458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Objective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Eligible providers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Eligible households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Contract term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Rent paid by tenant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accent2">
                    <a:lumMod val="75000"/>
                  </a:schemeClr>
                </a:solidFill>
              </a:rPr>
              <a:t>Management of tenancies</a:t>
            </a:r>
            <a:endParaRPr lang="en-NZ" sz="2000" b="1">
              <a:solidFill>
                <a:schemeClr val="accent2">
                  <a:lumMod val="75000"/>
                </a:schemeClr>
              </a:solidFill>
            </a:endParaRPr>
          </a:p>
          <a:p>
            <a:endParaRPr lang="en-NZ" sz="2000" b="1"/>
          </a:p>
        </p:txBody>
      </p:sp>
      <p:pic>
        <p:nvPicPr>
          <p:cNvPr id="21" name="Graphic 20" descr="House with solid fill">
            <a:extLst>
              <a:ext uri="{FF2B5EF4-FFF2-40B4-BE49-F238E27FC236}">
                <a16:creationId xmlns:a16="http://schemas.microsoft.com/office/drawing/2014/main" id="{03773347-AF55-3055-654D-424CCB6D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6915" y="1988625"/>
            <a:ext cx="720000" cy="720000"/>
          </a:xfrm>
          <a:prstGeom prst="rect">
            <a:avLst/>
          </a:prstGeom>
        </p:spPr>
      </p:pic>
      <p:pic>
        <p:nvPicPr>
          <p:cNvPr id="24" name="Graphic 23" descr="House with solid fill">
            <a:extLst>
              <a:ext uri="{FF2B5EF4-FFF2-40B4-BE49-F238E27FC236}">
                <a16:creationId xmlns:a16="http://schemas.microsoft.com/office/drawing/2014/main" id="{EDF3DCD8-6343-8808-2BD0-CA43B4CC1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8662" y="198862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6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F4FE0-9CB0-2071-886D-6312D34D1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978BC2A-20E3-9375-6FCD-95BB89F48058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7</a:t>
            </a:fld>
            <a:endParaRPr lang="en-NZ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54D5861-4EB9-D2FC-A033-D79101B8F869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b="1"/>
              <a:t>Application process and timeframes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0682AE2-37C6-9C8F-BCB8-013972E2161C}"/>
              </a:ext>
            </a:extLst>
          </p:cNvPr>
          <p:cNvSpPr>
            <a:spLocks noGrp="1"/>
          </p:cNvSpPr>
          <p:nvPr/>
        </p:nvSpPr>
        <p:spPr>
          <a:xfrm>
            <a:off x="623455" y="2112721"/>
            <a:ext cx="10945090" cy="532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000">
                <a:solidFill>
                  <a:srgbClr val="003E52"/>
                </a:solidFill>
              </a:rPr>
              <a:t>We will undertake a two-stage process to confirm our housing delivery programme: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0CB5851-134B-38C4-9218-E2410DB3D935}"/>
              </a:ext>
            </a:extLst>
          </p:cNvPr>
          <p:cNvSpPr>
            <a:spLocks noGrp="1"/>
          </p:cNvSpPr>
          <p:nvPr/>
        </p:nvSpPr>
        <p:spPr>
          <a:xfrm>
            <a:off x="623446" y="3078920"/>
            <a:ext cx="5187961" cy="1010194"/>
          </a:xfrm>
          <a:prstGeom prst="rect">
            <a:avLst/>
          </a:prstGeom>
          <a:ln>
            <a:noFill/>
          </a:ln>
        </p:spPr>
        <p:txBody>
          <a:bodyPr vert="horz" lIns="72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NZ" sz="1100"/>
          </a:p>
          <a:p>
            <a:pPr>
              <a:spcBef>
                <a:spcPts val="0"/>
              </a:spcBef>
            </a:pPr>
            <a:r>
              <a:rPr lang="en-NZ" sz="1800"/>
              <a:t>Stage one will identify preferred delivery partners in each investment location and their proposed programme of delivery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7897468-0A98-D1DA-F613-681E085CC152}"/>
              </a:ext>
            </a:extLst>
          </p:cNvPr>
          <p:cNvSpPr>
            <a:spLocks noGrp="1"/>
          </p:cNvSpPr>
          <p:nvPr/>
        </p:nvSpPr>
        <p:spPr>
          <a:xfrm>
            <a:off x="1493862" y="4844044"/>
            <a:ext cx="4391549" cy="1149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1800" dirty="0"/>
              <a:t>An application process information document will be released on our website which will provide further information about the application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0225A8-6C0C-DA58-89F2-E1E1AD0AFA32}"/>
              </a:ext>
            </a:extLst>
          </p:cNvPr>
          <p:cNvSpPr>
            <a:spLocks noGrp="1"/>
          </p:cNvSpPr>
          <p:nvPr/>
        </p:nvSpPr>
        <p:spPr>
          <a:xfrm>
            <a:off x="6380592" y="3078919"/>
            <a:ext cx="5187953" cy="1010189"/>
          </a:xfrm>
          <a:prstGeom prst="rect">
            <a:avLst/>
          </a:prstGeom>
          <a:ln>
            <a:noFill/>
          </a:ln>
        </p:spPr>
        <p:txBody>
          <a:bodyPr vert="horz" lIns="72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NZ" sz="1100">
              <a:solidFill>
                <a:srgbClr val="003E52"/>
              </a:solidFill>
            </a:endParaRPr>
          </a:p>
          <a:p>
            <a:pPr>
              <a:spcBef>
                <a:spcPts val="0"/>
              </a:spcBef>
            </a:pPr>
            <a:r>
              <a:rPr lang="en-NZ" sz="1800">
                <a:solidFill>
                  <a:srgbClr val="003E52"/>
                </a:solidFill>
              </a:rPr>
              <a:t>Stage two will assess and approve the projects that delivery partners identified in stage one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0401D8-83D7-F835-7A53-05B3CFD151DD}"/>
              </a:ext>
            </a:extLst>
          </p:cNvPr>
          <p:cNvSpPr/>
          <p:nvPr/>
        </p:nvSpPr>
        <p:spPr>
          <a:xfrm>
            <a:off x="623454" y="2533475"/>
            <a:ext cx="5187953" cy="532013"/>
          </a:xfrm>
          <a:prstGeom prst="roundRect">
            <a:avLst>
              <a:gd name="adj" fmla="val 5629"/>
            </a:avLst>
          </a:prstGeom>
          <a:solidFill>
            <a:schemeClr val="tx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NZ">
                <a:solidFill>
                  <a:schemeClr val="bg1"/>
                </a:solidFill>
              </a:rPr>
              <a:t>Stage one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AE4AA7-DEB8-3B31-DEB7-D34D51D9D3F8}"/>
              </a:ext>
            </a:extLst>
          </p:cNvPr>
          <p:cNvSpPr/>
          <p:nvPr/>
        </p:nvSpPr>
        <p:spPr>
          <a:xfrm>
            <a:off x="6380592" y="2533475"/>
            <a:ext cx="5187953" cy="532013"/>
          </a:xfrm>
          <a:prstGeom prst="roundRect">
            <a:avLst>
              <a:gd name="adj" fmla="val 5629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NZ">
                <a:solidFill>
                  <a:schemeClr val="bg1"/>
                </a:solidFill>
              </a:rPr>
              <a:t>Stage two</a:t>
            </a:r>
          </a:p>
        </p:txBody>
      </p:sp>
      <p:pic>
        <p:nvPicPr>
          <p:cNvPr id="11" name="Graphic 10" descr="Daily calendar with solid fill">
            <a:extLst>
              <a:ext uri="{FF2B5EF4-FFF2-40B4-BE49-F238E27FC236}">
                <a16:creationId xmlns:a16="http://schemas.microsoft.com/office/drawing/2014/main" id="{632C8E70-1A7E-CA0E-F4A3-7B80045AB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0592" y="4744291"/>
            <a:ext cx="756000" cy="756000"/>
          </a:xfrm>
          <a:prstGeom prst="rect">
            <a:avLst/>
          </a:prstGeom>
        </p:spPr>
      </p:pic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A8DA51BD-A27F-2D00-C7D6-5F0CF4488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446" y="4844044"/>
            <a:ext cx="756000" cy="756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E1F555-8841-C9B2-46CA-6559B08D9BAA}"/>
              </a:ext>
            </a:extLst>
          </p:cNvPr>
          <p:cNvCxnSpPr>
            <a:cxnSpLocks/>
          </p:cNvCxnSpPr>
          <p:nvPr/>
        </p:nvCxnSpPr>
        <p:spPr>
          <a:xfrm flipV="1">
            <a:off x="241060" y="4466579"/>
            <a:ext cx="1173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FFF5B79-D967-DEDB-2054-D961CF77C34B}"/>
              </a:ext>
            </a:extLst>
          </p:cNvPr>
          <p:cNvSpPr>
            <a:spLocks noGrp="1"/>
          </p:cNvSpPr>
          <p:nvPr/>
        </p:nvSpPr>
        <p:spPr>
          <a:xfrm>
            <a:off x="7251007" y="4844045"/>
            <a:ext cx="4317537" cy="1149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1800"/>
              <a:t>Applications for stage one will open by the end of February 2026 for four to six weeks</a:t>
            </a:r>
          </a:p>
        </p:txBody>
      </p:sp>
    </p:spTree>
    <p:extLst>
      <p:ext uri="{BB962C8B-B14F-4D97-AF65-F5344CB8AC3E}">
        <p14:creationId xmlns:p14="http://schemas.microsoft.com/office/powerpoint/2010/main" val="209935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4BD9B-DA8F-15C2-A161-5E4BBADBC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C172488-F466-E86E-9291-9F648D67D0B3}"/>
              </a:ext>
            </a:extLst>
          </p:cNvPr>
          <p:cNvSpPr/>
          <p:nvPr/>
        </p:nvSpPr>
        <p:spPr>
          <a:xfrm>
            <a:off x="5018915" y="1912375"/>
            <a:ext cx="936000" cy="93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5B980F-5D03-2765-7813-63EC4AE42CA6}"/>
              </a:ext>
            </a:extLst>
          </p:cNvPr>
          <p:cNvSpPr/>
          <p:nvPr/>
        </p:nvSpPr>
        <p:spPr>
          <a:xfrm>
            <a:off x="10710662" y="1912375"/>
            <a:ext cx="936000" cy="93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3772C51-7949-A575-9569-4B60E641059F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8</a:t>
            </a:fld>
            <a:endParaRPr lang="en-NZ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DA2B8AA-225C-77D8-2F68-6D19921141AE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b="1"/>
              <a:t>Assessment criteria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2BFD4E-49E8-9D71-DEAC-F9BE3CA6D0EC}"/>
              </a:ext>
            </a:extLst>
          </p:cNvPr>
          <p:cNvSpPr/>
          <p:nvPr/>
        </p:nvSpPr>
        <p:spPr>
          <a:xfrm>
            <a:off x="623453" y="2112721"/>
            <a:ext cx="5219995" cy="532014"/>
          </a:xfrm>
          <a:prstGeom prst="roundRect">
            <a:avLst>
              <a:gd name="adj" fmla="val 5629"/>
            </a:avLst>
          </a:prstGeom>
          <a:solidFill>
            <a:schemeClr val="tx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r>
              <a:rPr lang="en-NZ" sz="2000" b="1">
                <a:solidFill>
                  <a:schemeClr val="bg1"/>
                </a:solidFill>
              </a:rPr>
              <a:t>Assessment criteria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F7742C5-319D-20E1-2122-796C6EF35E36}"/>
              </a:ext>
            </a:extLst>
          </p:cNvPr>
          <p:cNvSpPr/>
          <p:nvPr/>
        </p:nvSpPr>
        <p:spPr>
          <a:xfrm>
            <a:off x="6348550" y="2116714"/>
            <a:ext cx="5219995" cy="532014"/>
          </a:xfrm>
          <a:prstGeom prst="roundRect">
            <a:avLst>
              <a:gd name="adj" fmla="val 5629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pPr marL="360000" indent="-360000">
              <a:spcBef>
                <a:spcPts val="0"/>
              </a:spcBef>
            </a:pPr>
            <a:r>
              <a:rPr lang="en-NZ" sz="2000" b="1">
                <a:solidFill>
                  <a:schemeClr val="bg1"/>
                </a:solidFill>
              </a:rPr>
              <a:t>Assessment section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F4A0119-226D-AC07-859E-A8DFFDC21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" y="2889851"/>
            <a:ext cx="5219995" cy="30278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/>
              <a:t>Alignment with purchasing intentions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/>
              <a:t>Commercial and financial viability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/>
              <a:t>Project delivery methodology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0DE05806-0598-BA01-DF53-9A3769C3A4BB}"/>
              </a:ext>
            </a:extLst>
          </p:cNvPr>
          <p:cNvSpPr txBox="1">
            <a:spLocks/>
          </p:cNvSpPr>
          <p:nvPr/>
        </p:nvSpPr>
        <p:spPr>
          <a:xfrm>
            <a:off x="6348550" y="2889850"/>
            <a:ext cx="5219995" cy="302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6938" indent="-3619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31925" indent="-3540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>
                <a:solidFill>
                  <a:srgbClr val="003E52"/>
                </a:solidFill>
              </a:rPr>
              <a:t>Alignment with purchasing intentions, social and community impact and outcomes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>
                <a:solidFill>
                  <a:srgbClr val="003E52"/>
                </a:solidFill>
              </a:rPr>
              <a:t>Commercial and financial visibility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>
                <a:solidFill>
                  <a:srgbClr val="003E52"/>
                </a:solidFill>
              </a:rPr>
              <a:t>Previous track record, capability and capacity, project delivery and methodology </a:t>
            </a:r>
          </a:p>
        </p:txBody>
      </p:sp>
      <p:pic>
        <p:nvPicPr>
          <p:cNvPr id="3" name="Graphic 2" descr="Puzzle pieces with solid fill">
            <a:extLst>
              <a:ext uri="{FF2B5EF4-FFF2-40B4-BE49-F238E27FC236}">
                <a16:creationId xmlns:a16="http://schemas.microsoft.com/office/drawing/2014/main" id="{1850F2EB-0A96-F28C-1922-5174A6A85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2449" y="2000728"/>
            <a:ext cx="756000" cy="756000"/>
          </a:xfrm>
          <a:prstGeom prst="rect">
            <a:avLst/>
          </a:prstGeom>
        </p:spPr>
      </p:pic>
      <p:pic>
        <p:nvPicPr>
          <p:cNvPr id="6" name="Graphic 5" descr="Checklist with solid fill">
            <a:extLst>
              <a:ext uri="{FF2B5EF4-FFF2-40B4-BE49-F238E27FC236}">
                <a16:creationId xmlns:a16="http://schemas.microsoft.com/office/drawing/2014/main" id="{131785CD-6824-73C4-CEC0-714AFA182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2915" y="205472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9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A8301-015A-2FAD-5C7B-AE2CF0F14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A0EFC46-9DAB-E9B5-75F1-E2B22418D18C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9</a:t>
            </a:fld>
            <a:endParaRPr lang="en-NZ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F20BAA2-D068-285C-9FC2-B341558AFB17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b="1"/>
              <a:t>Key information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42182C-78F1-6ED4-3BA9-AF9D9666F193}"/>
              </a:ext>
            </a:extLst>
          </p:cNvPr>
          <p:cNvGrpSpPr/>
          <p:nvPr/>
        </p:nvGrpSpPr>
        <p:grpSpPr>
          <a:xfrm>
            <a:off x="623455" y="4868008"/>
            <a:ext cx="936000" cy="936000"/>
            <a:chOff x="638849" y="5317815"/>
            <a:chExt cx="936000" cy="936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0D9589-B307-A86C-398C-F5DF413770C7}"/>
                </a:ext>
              </a:extLst>
            </p:cNvPr>
            <p:cNvSpPr/>
            <p:nvPr/>
          </p:nvSpPr>
          <p:spPr>
            <a:xfrm>
              <a:off x="638849" y="5317815"/>
              <a:ext cx="936000" cy="936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7" name="Graphic 6" descr="Employee badge with solid fill">
              <a:extLst>
                <a:ext uri="{FF2B5EF4-FFF2-40B4-BE49-F238E27FC236}">
                  <a16:creationId xmlns:a16="http://schemas.microsoft.com/office/drawing/2014/main" id="{7653CFBD-565F-7261-DFE2-304569A1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2849" y="5461815"/>
              <a:ext cx="648000" cy="648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65145F-7649-B582-9597-151E8BAF6873}"/>
              </a:ext>
            </a:extLst>
          </p:cNvPr>
          <p:cNvGrpSpPr/>
          <p:nvPr/>
        </p:nvGrpSpPr>
        <p:grpSpPr>
          <a:xfrm>
            <a:off x="623455" y="2107033"/>
            <a:ext cx="936000" cy="936000"/>
            <a:chOff x="623455" y="2720427"/>
            <a:chExt cx="936000" cy="936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E2B078-6BF8-9B04-9DE4-5E231FC4E985}"/>
                </a:ext>
              </a:extLst>
            </p:cNvPr>
            <p:cNvSpPr/>
            <p:nvPr/>
          </p:nvSpPr>
          <p:spPr>
            <a:xfrm>
              <a:off x="623455" y="2720427"/>
              <a:ext cx="936000" cy="936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3" name="Graphic 12" descr="Blueprint with solid fill">
              <a:extLst>
                <a:ext uri="{FF2B5EF4-FFF2-40B4-BE49-F238E27FC236}">
                  <a16:creationId xmlns:a16="http://schemas.microsoft.com/office/drawing/2014/main" id="{5F76B9AC-1469-AA41-3674-985AE502F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7455" y="2864427"/>
              <a:ext cx="648000" cy="648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52CCAD-38DC-F0F5-0D70-78753BC23146}"/>
              </a:ext>
            </a:extLst>
          </p:cNvPr>
          <p:cNvGrpSpPr/>
          <p:nvPr/>
        </p:nvGrpSpPr>
        <p:grpSpPr>
          <a:xfrm>
            <a:off x="623455" y="3487521"/>
            <a:ext cx="936000" cy="936000"/>
            <a:chOff x="638849" y="4452019"/>
            <a:chExt cx="936000" cy="936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B41D26-2F2C-0D93-24D6-E4C967327710}"/>
                </a:ext>
              </a:extLst>
            </p:cNvPr>
            <p:cNvSpPr/>
            <p:nvPr/>
          </p:nvSpPr>
          <p:spPr>
            <a:xfrm>
              <a:off x="638849" y="4452019"/>
              <a:ext cx="936000" cy="936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4" name="Graphic 13" descr="Daily calendar with solid fill">
              <a:extLst>
                <a:ext uri="{FF2B5EF4-FFF2-40B4-BE49-F238E27FC236}">
                  <a16:creationId xmlns:a16="http://schemas.microsoft.com/office/drawing/2014/main" id="{DB400C9D-8D1C-DEFC-C548-75B058DCC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2849" y="4596019"/>
              <a:ext cx="648000" cy="648000"/>
            </a:xfrm>
            <a:prstGeom prst="rect">
              <a:avLst/>
            </a:prstGeom>
          </p:spPr>
        </p:pic>
      </p:grp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72064D2-C8E0-06C4-95B8-F63D40AEE468}"/>
              </a:ext>
            </a:extLst>
          </p:cNvPr>
          <p:cNvSpPr>
            <a:spLocks noGrp="1"/>
          </p:cNvSpPr>
          <p:nvPr/>
        </p:nvSpPr>
        <p:spPr>
          <a:xfrm>
            <a:off x="1703455" y="2309026"/>
            <a:ext cx="3186179" cy="53201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200"/>
              <a:t>Housing investment plan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713F707-3B66-81B2-1541-2CD92F4BD1A7}"/>
              </a:ext>
            </a:extLst>
          </p:cNvPr>
          <p:cNvSpPr>
            <a:spLocks noGrp="1"/>
          </p:cNvSpPr>
          <p:nvPr/>
        </p:nvSpPr>
        <p:spPr>
          <a:xfrm>
            <a:off x="1703455" y="3689514"/>
            <a:ext cx="9865090" cy="53201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200"/>
              <a:t>Application process information document (to be released 30 January 2026)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04FC6D30-39F7-4F06-8FCC-E434A2E8AC5D}"/>
              </a:ext>
            </a:extLst>
          </p:cNvPr>
          <p:cNvSpPr>
            <a:spLocks noGrp="1"/>
          </p:cNvSpPr>
          <p:nvPr/>
        </p:nvSpPr>
        <p:spPr>
          <a:xfrm>
            <a:off x="1703455" y="5070001"/>
            <a:ext cx="4392545" cy="53201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200"/>
              <a:t>Contact investment@hud.govt.nz</a:t>
            </a:r>
          </a:p>
        </p:txBody>
      </p:sp>
    </p:spTree>
    <p:extLst>
      <p:ext uri="{BB962C8B-B14F-4D97-AF65-F5344CB8AC3E}">
        <p14:creationId xmlns:p14="http://schemas.microsoft.com/office/powerpoint/2010/main" val="199249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UD">
      <a:dk1>
        <a:sysClr val="windowText" lastClr="000000"/>
      </a:dk1>
      <a:lt1>
        <a:sysClr val="window" lastClr="FFFFFF"/>
      </a:lt1>
      <a:dk2>
        <a:srgbClr val="003E52"/>
      </a:dk2>
      <a:lt2>
        <a:srgbClr val="FFC04A"/>
      </a:lt2>
      <a:accent1>
        <a:srgbClr val="62B6F3"/>
      </a:accent1>
      <a:accent2>
        <a:srgbClr val="00826E"/>
      </a:accent2>
      <a:accent3>
        <a:srgbClr val="A4343E"/>
      </a:accent3>
      <a:accent4>
        <a:srgbClr val="222423"/>
      </a:accent4>
      <a:accent5>
        <a:srgbClr val="DEDEDE"/>
      </a:accent5>
      <a:accent6>
        <a:srgbClr val="00C48D"/>
      </a:accent6>
      <a:hlink>
        <a:srgbClr val="003E52"/>
      </a:hlink>
      <a:folHlink>
        <a:srgbClr val="A4343E"/>
      </a:folHlink>
    </a:clrScheme>
    <a:fontScheme name="HUD_System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.pptx" id="{8CCEA9CC-C311-43FC-9520-CB7A1C514DD9}" vid="{2AE0E932-7E71-45AE-A16B-686DEEE8CF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0adaf2-a688-49e1-9aa6-1aa75683edb4" xsi:nil="true"/>
    <lcf76f155ced4ddcb4097134ff3c332f xmlns="fc1ede6e-f156-495f-b714-47fc1da392b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E4FEA380B5CC4F9CF4120100E2CFCE" ma:contentTypeVersion="10" ma:contentTypeDescription="Create a new document." ma:contentTypeScope="" ma:versionID="412d3d1af0de087a2210e87f6d07a142">
  <xsd:schema xmlns:xsd="http://www.w3.org/2001/XMLSchema" xmlns:xs="http://www.w3.org/2001/XMLSchema" xmlns:p="http://schemas.microsoft.com/office/2006/metadata/properties" xmlns:ns2="fc1ede6e-f156-495f-b714-47fc1da392b3" xmlns:ns3="8c0adaf2-a688-49e1-9aa6-1aa75683edb4" targetNamespace="http://schemas.microsoft.com/office/2006/metadata/properties" ma:root="true" ma:fieldsID="e3938f075585fbac309811dbaba61752" ns2:_="" ns3:_="">
    <xsd:import namespace="fc1ede6e-f156-495f-b714-47fc1da392b3"/>
    <xsd:import namespace="8c0adaf2-a688-49e1-9aa6-1aa75683ed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ede6e-f156-495f-b714-47fc1da392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7c7ead-e707-47a7-9154-f9bc55a403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adaf2-a688-49e1-9aa6-1aa75683edb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b5e3f6-445d-4092-a6a3-8e225fee3918}" ma:internalName="TaxCatchAll" ma:showField="CatchAllData" ma:web="8c0adaf2-a688-49e1-9aa6-1aa75683e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7671B0-95A5-4577-9C62-2A2DF3295DE3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c0adaf2-a688-49e1-9aa6-1aa75683edb4"/>
    <ds:schemaRef ds:uri="fc1ede6e-f156-495f-b714-47fc1da392b3"/>
  </ds:schemaRefs>
</ds:datastoreItem>
</file>

<file path=customXml/itemProps2.xml><?xml version="1.0" encoding="utf-8"?>
<ds:datastoreItem xmlns:ds="http://schemas.openxmlformats.org/officeDocument/2006/customXml" ds:itemID="{BED96B05-4670-404E-BA68-AF1AD411346D}">
  <ds:schemaRefs>
    <ds:schemaRef ds:uri="8c0adaf2-a688-49e1-9aa6-1aa75683edb4"/>
    <ds:schemaRef ds:uri="fc1ede6e-f156-495f-b714-47fc1da392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6BB3A1D-7FE2-4168-A712-DE2E7D75D11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9120112-3b8d-44c1-bb35-0efb412dca25}" enabled="1" method="Privileged" siteId="{9e9b3020-3d38-48a6-9064-373bc7b156d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HUD PowerPoint Template</Template>
  <TotalTime>1</TotalTime>
  <Words>451</Words>
  <Application>Microsoft Office PowerPoint</Application>
  <PresentationFormat>Widescreen</PresentationFormat>
  <Paragraphs>131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Bold</vt:lpstr>
      <vt:lpstr>Calibri</vt:lpstr>
      <vt:lpstr>Wingdings 2</vt:lpstr>
      <vt:lpstr>Office Theme</vt:lpstr>
      <vt:lpstr>Housing investment plan: allocation of flexible fund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Residential Development Underwrite</dc:title>
  <dc:creator>Robert Murray</dc:creator>
  <cp:lastModifiedBy>Jaeyeon Choi</cp:lastModifiedBy>
  <cp:revision>2</cp:revision>
  <cp:lastPrinted>2024-10-03T02:22:20Z</cp:lastPrinted>
  <dcterms:created xsi:type="dcterms:W3CDTF">2024-08-22T20:15:19Z</dcterms:created>
  <dcterms:modified xsi:type="dcterms:W3CDTF">2026-01-26T04:07:58Z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0x010100F9E4FEA380B5CC4F9CF4120100E2CFCE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Office Theme:8</vt:lpwstr>
  </property>
  <property fmtid="{D5CDD505-2E9C-101B-9397-08002B2CF9AE}" pid="5" name="ClassificationContentMarkingFooterText">
    <vt:lpwstr>[UNCLASSIFIED]</vt:lpwstr>
  </property>
  <property fmtid="{D5CDD505-2E9C-101B-9397-08002B2CF9AE}" pid="6" name="_dlc_DocIdUrl">
    <vt:lpwstr>https://mhud.sharepoint.com/sites/services/_layouts/15/DocIdRedir.aspx?ID=6M4MRKPXZU3A-1191982863-203, 6M4MRKPXZU3A-1191982863-203</vt:lpwstr>
  </property>
  <property fmtid="{D5CDD505-2E9C-101B-9397-08002B2CF9AE}" pid="7" name="_dlc_DocIdItemGuid">
    <vt:lpwstr>9d8dbafa-371b-428c-bc25-a4ba9d9be7ec</vt:lpwstr>
  </property>
  <property fmtid="{D5CDD505-2E9C-101B-9397-08002B2CF9AE}" pid="8" name="_dlc_DocId">
    <vt:lpwstr>6M4MRKPXZU3A-1191982863-203</vt:lpwstr>
  </property>
</Properties>
</file>