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90" r:id="rId2"/>
    <p:sldId id="432" r:id="rId3"/>
    <p:sldId id="434" r:id="rId4"/>
    <p:sldId id="452" r:id="rId5"/>
    <p:sldId id="437" r:id="rId6"/>
    <p:sldId id="433" r:id="rId7"/>
    <p:sldId id="436" r:id="rId8"/>
    <p:sldId id="420" r:id="rId9"/>
    <p:sldId id="438" r:id="rId10"/>
    <p:sldId id="439" r:id="rId11"/>
    <p:sldId id="441" r:id="rId12"/>
    <p:sldId id="442" r:id="rId13"/>
    <p:sldId id="440" r:id="rId14"/>
    <p:sldId id="443" r:id="rId15"/>
    <p:sldId id="444" r:id="rId16"/>
    <p:sldId id="453" r:id="rId17"/>
    <p:sldId id="445" r:id="rId18"/>
    <p:sldId id="449" r:id="rId19"/>
    <p:sldId id="413" r:id="rId2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E52"/>
    <a:srgbClr val="BFCFD4"/>
    <a:srgbClr val="BFBFBF"/>
    <a:srgbClr val="95B4AB"/>
    <a:srgbClr val="B9B9B9"/>
    <a:srgbClr val="49BA9F"/>
    <a:srgbClr val="00826E"/>
    <a:srgbClr val="006253"/>
    <a:srgbClr val="D0D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CA1AC-3670-460E-AB88-BBED669DA2E7}" v="5" dt="2026-03-17T02:23:52.864"/>
    <p1510:client id="{F00A54D9-BC33-47CF-A24F-10031B26AFE5}" v="5" dt="2026-03-17T02:28:25.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3175" tIns="46587" rIns="93175" bIns="46587" rtlCol="0"/>
          <a:lstStyle>
            <a:lvl1pPr algn="l">
              <a:defRPr sz="1200"/>
            </a:lvl1pPr>
          </a:lstStyle>
          <a:p>
            <a:endParaRPr lang="en-NZ"/>
          </a:p>
        </p:txBody>
      </p:sp>
      <p:sp>
        <p:nvSpPr>
          <p:cNvPr id="3" name="Date Placeholder 2"/>
          <p:cNvSpPr>
            <a:spLocks noGrp="1"/>
          </p:cNvSpPr>
          <p:nvPr>
            <p:ph type="dt" idx="1"/>
          </p:nvPr>
        </p:nvSpPr>
        <p:spPr>
          <a:xfrm>
            <a:off x="5265809" y="0"/>
            <a:ext cx="4028440" cy="351738"/>
          </a:xfrm>
          <a:prstGeom prst="rect">
            <a:avLst/>
          </a:prstGeom>
        </p:spPr>
        <p:txBody>
          <a:bodyPr vert="horz" lIns="93175" tIns="46587" rIns="93175" bIns="46587" rtlCol="0"/>
          <a:lstStyle>
            <a:lvl1pPr algn="r">
              <a:defRPr sz="1200"/>
            </a:lvl1pPr>
          </a:lstStyle>
          <a:p>
            <a:fld id="{74E900E1-5C2C-45ED-BFC5-AC10E396523D}" type="datetimeFigureOut">
              <a:rPr lang="en-NZ" smtClean="0"/>
              <a:t>17/03/2026</a:t>
            </a:fld>
            <a:endParaRPr lang="en-NZ"/>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5" tIns="46587" rIns="93175" bIns="46587" rtlCol="0" anchor="ctr"/>
          <a:lstStyle/>
          <a:p>
            <a:endParaRPr lang="en-NZ"/>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6658664"/>
            <a:ext cx="4028440" cy="351737"/>
          </a:xfrm>
          <a:prstGeom prst="rect">
            <a:avLst/>
          </a:prstGeom>
        </p:spPr>
        <p:txBody>
          <a:bodyPr vert="horz" lIns="93175" tIns="46587" rIns="93175" bIns="46587" rtlCol="0" anchor="b"/>
          <a:lstStyle>
            <a:lvl1pPr algn="l">
              <a:defRPr sz="1200"/>
            </a:lvl1pPr>
          </a:lstStyle>
          <a:p>
            <a:endParaRPr lang="en-NZ"/>
          </a:p>
        </p:txBody>
      </p:sp>
      <p:sp>
        <p:nvSpPr>
          <p:cNvPr id="7" name="Slide Number Placeholder 6"/>
          <p:cNvSpPr>
            <a:spLocks noGrp="1"/>
          </p:cNvSpPr>
          <p:nvPr>
            <p:ph type="sldNum" sz="quarter" idx="5"/>
          </p:nvPr>
        </p:nvSpPr>
        <p:spPr>
          <a:xfrm>
            <a:off x="5265809" y="6658664"/>
            <a:ext cx="4028440" cy="351737"/>
          </a:xfrm>
          <a:prstGeom prst="rect">
            <a:avLst/>
          </a:prstGeom>
        </p:spPr>
        <p:txBody>
          <a:bodyPr vert="horz" lIns="93175" tIns="46587" rIns="93175" bIns="46587" rtlCol="0" anchor="b"/>
          <a:lstStyle>
            <a:lvl1pPr algn="r">
              <a:defRPr sz="1200"/>
            </a:lvl1pPr>
          </a:lstStyle>
          <a:p>
            <a:fld id="{1D326F8C-F8A8-4143-BBC3-C304767F7F12}" type="slidenum">
              <a:rPr lang="en-NZ" smtClean="0"/>
              <a:t>‹#›</a:t>
            </a:fld>
            <a:endParaRPr lang="en-NZ"/>
          </a:p>
        </p:txBody>
      </p:sp>
    </p:spTree>
    <p:extLst>
      <p:ext uri="{BB962C8B-B14F-4D97-AF65-F5344CB8AC3E}">
        <p14:creationId xmlns:p14="http://schemas.microsoft.com/office/powerpoint/2010/main" val="1689048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D326F8C-F8A8-4143-BBC3-C304767F7F12}" type="slidenum">
              <a:rPr lang="en-NZ" smtClean="0"/>
              <a:t>1</a:t>
            </a:fld>
            <a:endParaRPr lang="en-NZ"/>
          </a:p>
        </p:txBody>
      </p:sp>
    </p:spTree>
    <p:extLst>
      <p:ext uri="{BB962C8B-B14F-4D97-AF65-F5344CB8AC3E}">
        <p14:creationId xmlns:p14="http://schemas.microsoft.com/office/powerpoint/2010/main" val="224678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highlight>
                <a:srgbClr val="FFFF00"/>
              </a:highlight>
            </a:endParaRPr>
          </a:p>
        </p:txBody>
      </p:sp>
      <p:sp>
        <p:nvSpPr>
          <p:cNvPr id="4" name="Slide Number Placeholder 3"/>
          <p:cNvSpPr>
            <a:spLocks noGrp="1"/>
          </p:cNvSpPr>
          <p:nvPr>
            <p:ph type="sldNum" sz="quarter" idx="5"/>
          </p:nvPr>
        </p:nvSpPr>
        <p:spPr/>
        <p:txBody>
          <a:bodyPr/>
          <a:lstStyle/>
          <a:p>
            <a:fld id="{1D326F8C-F8A8-4143-BBC3-C304767F7F12}" type="slidenum">
              <a:rPr lang="en-NZ" smtClean="0"/>
              <a:t>14</a:t>
            </a:fld>
            <a:endParaRPr lang="en-NZ"/>
          </a:p>
        </p:txBody>
      </p:sp>
    </p:spTree>
    <p:extLst>
      <p:ext uri="{BB962C8B-B14F-4D97-AF65-F5344CB8AC3E}">
        <p14:creationId xmlns:p14="http://schemas.microsoft.com/office/powerpoint/2010/main" val="389269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highlight>
                <a:srgbClr val="FFFF00"/>
              </a:highlight>
            </a:endParaRPr>
          </a:p>
        </p:txBody>
      </p:sp>
      <p:sp>
        <p:nvSpPr>
          <p:cNvPr id="4" name="Slide Number Placeholder 3"/>
          <p:cNvSpPr>
            <a:spLocks noGrp="1"/>
          </p:cNvSpPr>
          <p:nvPr>
            <p:ph type="sldNum" sz="quarter" idx="5"/>
          </p:nvPr>
        </p:nvSpPr>
        <p:spPr/>
        <p:txBody>
          <a:bodyPr/>
          <a:lstStyle/>
          <a:p>
            <a:fld id="{1D326F8C-F8A8-4143-BBC3-C304767F7F12}" type="slidenum">
              <a:rPr lang="en-NZ" smtClean="0"/>
              <a:t>15</a:t>
            </a:fld>
            <a:endParaRPr lang="en-NZ"/>
          </a:p>
        </p:txBody>
      </p:sp>
    </p:spTree>
    <p:extLst>
      <p:ext uri="{BB962C8B-B14F-4D97-AF65-F5344CB8AC3E}">
        <p14:creationId xmlns:p14="http://schemas.microsoft.com/office/powerpoint/2010/main" val="356344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highlight>
                <a:srgbClr val="FFFF00"/>
              </a:highlight>
            </a:endParaRPr>
          </a:p>
        </p:txBody>
      </p:sp>
      <p:sp>
        <p:nvSpPr>
          <p:cNvPr id="4" name="Slide Number Placeholder 3"/>
          <p:cNvSpPr>
            <a:spLocks noGrp="1"/>
          </p:cNvSpPr>
          <p:nvPr>
            <p:ph type="sldNum" sz="quarter" idx="5"/>
          </p:nvPr>
        </p:nvSpPr>
        <p:spPr/>
        <p:txBody>
          <a:bodyPr/>
          <a:lstStyle/>
          <a:p>
            <a:fld id="{1D326F8C-F8A8-4143-BBC3-C304767F7F12}" type="slidenum">
              <a:rPr lang="en-NZ" smtClean="0"/>
              <a:t>16</a:t>
            </a:fld>
            <a:endParaRPr lang="en-NZ"/>
          </a:p>
        </p:txBody>
      </p:sp>
    </p:spTree>
    <p:extLst>
      <p:ext uri="{BB962C8B-B14F-4D97-AF65-F5344CB8AC3E}">
        <p14:creationId xmlns:p14="http://schemas.microsoft.com/office/powerpoint/2010/main" val="313298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41D6F-6D99-9F7B-51E2-EB13BCE7B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C8E41-1F29-B592-872E-28B69E8AD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1549B-796B-BFE0-3A12-6498633C47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249297-3769-059C-BFFD-0E5A6733E476}"/>
              </a:ext>
            </a:extLst>
          </p:cNvPr>
          <p:cNvSpPr>
            <a:spLocks noGrp="1"/>
          </p:cNvSpPr>
          <p:nvPr>
            <p:ph type="sldNum" sz="quarter" idx="5"/>
          </p:nvPr>
        </p:nvSpPr>
        <p:spPr/>
        <p:txBody>
          <a:bodyPr/>
          <a:lstStyle/>
          <a:p>
            <a:fld id="{1D326F8C-F8A8-4143-BBC3-C304767F7F12}" type="slidenum">
              <a:rPr lang="en-NZ" smtClean="0"/>
              <a:t>17</a:t>
            </a:fld>
            <a:endParaRPr lang="en-NZ"/>
          </a:p>
        </p:txBody>
      </p:sp>
    </p:spTree>
    <p:extLst>
      <p:ext uri="{BB962C8B-B14F-4D97-AF65-F5344CB8AC3E}">
        <p14:creationId xmlns:p14="http://schemas.microsoft.com/office/powerpoint/2010/main" val="2837590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C67A-8E2F-00E0-2195-A625FBEBF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C156E-B49B-A41B-58F3-D8FF1CACD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2260D-C511-77BA-0948-A9350A33ECFD}"/>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9AFC2196-B96A-07FD-3E7A-D73351CE352D}"/>
              </a:ext>
            </a:extLst>
          </p:cNvPr>
          <p:cNvSpPr>
            <a:spLocks noGrp="1"/>
          </p:cNvSpPr>
          <p:nvPr>
            <p:ph type="sldNum" sz="quarter" idx="10"/>
          </p:nvPr>
        </p:nvSpPr>
        <p:spPr/>
        <p:txBody>
          <a:bodyPr/>
          <a:lstStyle/>
          <a:p>
            <a:fld id="{1D326F8C-F8A8-4143-BBC3-C304767F7F12}" type="slidenum">
              <a:rPr lang="en-NZ" smtClean="0"/>
              <a:t>18</a:t>
            </a:fld>
            <a:endParaRPr lang="en-NZ"/>
          </a:p>
        </p:txBody>
      </p:sp>
    </p:spTree>
    <p:extLst>
      <p:ext uri="{BB962C8B-B14F-4D97-AF65-F5344CB8AC3E}">
        <p14:creationId xmlns:p14="http://schemas.microsoft.com/office/powerpoint/2010/main" val="259442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C67A-8E2F-00E0-2195-A625FBEBF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C156E-B49B-A41B-58F3-D8FF1CACD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2260D-C511-77BA-0948-A9350A33ECFD}"/>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9AFC2196-B96A-07FD-3E7A-D73351CE352D}"/>
              </a:ext>
            </a:extLst>
          </p:cNvPr>
          <p:cNvSpPr>
            <a:spLocks noGrp="1"/>
          </p:cNvSpPr>
          <p:nvPr>
            <p:ph type="sldNum" sz="quarter" idx="10"/>
          </p:nvPr>
        </p:nvSpPr>
        <p:spPr/>
        <p:txBody>
          <a:bodyPr/>
          <a:lstStyle/>
          <a:p>
            <a:fld id="{1D326F8C-F8A8-4143-BBC3-C304767F7F12}" type="slidenum">
              <a:rPr lang="en-NZ" smtClean="0"/>
              <a:t>19</a:t>
            </a:fld>
            <a:endParaRPr lang="en-NZ"/>
          </a:p>
        </p:txBody>
      </p:sp>
    </p:spTree>
    <p:extLst>
      <p:ext uri="{BB962C8B-B14F-4D97-AF65-F5344CB8AC3E}">
        <p14:creationId xmlns:p14="http://schemas.microsoft.com/office/powerpoint/2010/main" val="259442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8CCA8-39A2-EB14-56DB-56B89870D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275D9-6844-3EDA-D98A-C819380B9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0221A-E54C-4F2B-1088-DD1B726B7BC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F38A21E5-A37A-899C-8387-2F150B125A62}"/>
              </a:ext>
            </a:extLst>
          </p:cNvPr>
          <p:cNvSpPr>
            <a:spLocks noGrp="1"/>
          </p:cNvSpPr>
          <p:nvPr>
            <p:ph type="sldNum" sz="quarter" idx="10"/>
          </p:nvPr>
        </p:nvSpPr>
        <p:spPr/>
        <p:txBody>
          <a:bodyPr/>
          <a:lstStyle/>
          <a:p>
            <a:fld id="{1D326F8C-F8A8-4143-BBC3-C304767F7F12}" type="slidenum">
              <a:rPr lang="en-NZ" smtClean="0"/>
              <a:t>2</a:t>
            </a:fld>
            <a:endParaRPr lang="en-NZ"/>
          </a:p>
        </p:txBody>
      </p:sp>
    </p:spTree>
    <p:extLst>
      <p:ext uri="{BB962C8B-B14F-4D97-AF65-F5344CB8AC3E}">
        <p14:creationId xmlns:p14="http://schemas.microsoft.com/office/powerpoint/2010/main" val="18105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EA1A2-6ABB-346A-30FE-4DF922026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60B2F-D6F0-09CE-5650-AFFAB278B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73B8A-79F3-CED8-D721-966F60D7F5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8EC5D814-7C25-31A5-6773-D378C3C24BFA}"/>
              </a:ext>
            </a:extLst>
          </p:cNvPr>
          <p:cNvSpPr>
            <a:spLocks noGrp="1"/>
          </p:cNvSpPr>
          <p:nvPr>
            <p:ph type="sldNum" sz="quarter" idx="5"/>
          </p:nvPr>
        </p:nvSpPr>
        <p:spPr/>
        <p:txBody>
          <a:bodyPr/>
          <a:lstStyle/>
          <a:p>
            <a:fld id="{1D326F8C-F8A8-4143-BBC3-C304767F7F12}" type="slidenum">
              <a:rPr lang="en-NZ" smtClean="0"/>
              <a:t>5</a:t>
            </a:fld>
            <a:endParaRPr lang="en-NZ"/>
          </a:p>
        </p:txBody>
      </p:sp>
    </p:spTree>
    <p:extLst>
      <p:ext uri="{BB962C8B-B14F-4D97-AF65-F5344CB8AC3E}">
        <p14:creationId xmlns:p14="http://schemas.microsoft.com/office/powerpoint/2010/main" val="394081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41D6F-6D99-9F7B-51E2-EB13BCE7B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C8E41-1F29-B592-872E-28B69E8AD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1549B-796B-BFE0-3A12-6498633C478C}"/>
              </a:ext>
            </a:extLst>
          </p:cNvPr>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F249297-3769-059C-BFFD-0E5A6733E476}"/>
              </a:ext>
            </a:extLst>
          </p:cNvPr>
          <p:cNvSpPr>
            <a:spLocks noGrp="1"/>
          </p:cNvSpPr>
          <p:nvPr>
            <p:ph type="sldNum" sz="quarter" idx="5"/>
          </p:nvPr>
        </p:nvSpPr>
        <p:spPr/>
        <p:txBody>
          <a:bodyPr/>
          <a:lstStyle/>
          <a:p>
            <a:fld id="{1D326F8C-F8A8-4143-BBC3-C304767F7F12}" type="slidenum">
              <a:rPr lang="en-NZ" smtClean="0"/>
              <a:t>8</a:t>
            </a:fld>
            <a:endParaRPr lang="en-NZ"/>
          </a:p>
        </p:txBody>
      </p:sp>
    </p:spTree>
    <p:extLst>
      <p:ext uri="{BB962C8B-B14F-4D97-AF65-F5344CB8AC3E}">
        <p14:creationId xmlns:p14="http://schemas.microsoft.com/office/powerpoint/2010/main" val="333280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p:cNvSpPr>
            <a:spLocks noGrp="1"/>
          </p:cNvSpPr>
          <p:nvPr>
            <p:ph type="sldNum" sz="quarter" idx="5"/>
          </p:nvPr>
        </p:nvSpPr>
        <p:spPr/>
        <p:txBody>
          <a:bodyPr/>
          <a:lstStyle/>
          <a:p>
            <a:fld id="{1D326F8C-F8A8-4143-BBC3-C304767F7F12}" type="slidenum">
              <a:rPr lang="en-NZ" smtClean="0"/>
              <a:t>9</a:t>
            </a:fld>
            <a:endParaRPr lang="en-NZ"/>
          </a:p>
        </p:txBody>
      </p:sp>
    </p:spTree>
    <p:extLst>
      <p:ext uri="{BB962C8B-B14F-4D97-AF65-F5344CB8AC3E}">
        <p14:creationId xmlns:p14="http://schemas.microsoft.com/office/powerpoint/2010/main" val="262436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highlight>
                <a:srgbClr val="FFFF00"/>
              </a:highlight>
            </a:endParaRPr>
          </a:p>
        </p:txBody>
      </p:sp>
      <p:sp>
        <p:nvSpPr>
          <p:cNvPr id="4" name="Slide Number Placeholder 3"/>
          <p:cNvSpPr>
            <a:spLocks noGrp="1"/>
          </p:cNvSpPr>
          <p:nvPr>
            <p:ph type="sldNum" sz="quarter" idx="5"/>
          </p:nvPr>
        </p:nvSpPr>
        <p:spPr/>
        <p:txBody>
          <a:bodyPr/>
          <a:lstStyle/>
          <a:p>
            <a:fld id="{1D326F8C-F8A8-4143-BBC3-C304767F7F12}" type="slidenum">
              <a:rPr lang="en-NZ" smtClean="0"/>
              <a:t>10</a:t>
            </a:fld>
            <a:endParaRPr lang="en-NZ"/>
          </a:p>
        </p:txBody>
      </p:sp>
    </p:spTree>
    <p:extLst>
      <p:ext uri="{BB962C8B-B14F-4D97-AF65-F5344CB8AC3E}">
        <p14:creationId xmlns:p14="http://schemas.microsoft.com/office/powerpoint/2010/main" val="223934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highlight>
                <a:srgbClr val="FFFF00"/>
              </a:highlight>
            </a:endParaRPr>
          </a:p>
        </p:txBody>
      </p:sp>
      <p:sp>
        <p:nvSpPr>
          <p:cNvPr id="4" name="Slide Number Placeholder 3"/>
          <p:cNvSpPr>
            <a:spLocks noGrp="1"/>
          </p:cNvSpPr>
          <p:nvPr>
            <p:ph type="sldNum" sz="quarter" idx="5"/>
          </p:nvPr>
        </p:nvSpPr>
        <p:spPr/>
        <p:txBody>
          <a:bodyPr/>
          <a:lstStyle/>
          <a:p>
            <a:fld id="{1D326F8C-F8A8-4143-BBC3-C304767F7F12}" type="slidenum">
              <a:rPr lang="en-NZ" smtClean="0"/>
              <a:t>11</a:t>
            </a:fld>
            <a:endParaRPr lang="en-NZ"/>
          </a:p>
        </p:txBody>
      </p:sp>
    </p:spTree>
    <p:extLst>
      <p:ext uri="{BB962C8B-B14F-4D97-AF65-F5344CB8AC3E}">
        <p14:creationId xmlns:p14="http://schemas.microsoft.com/office/powerpoint/2010/main" val="42926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highlight>
                <a:srgbClr val="FFFF00"/>
              </a:highlight>
            </a:endParaRPr>
          </a:p>
        </p:txBody>
      </p:sp>
      <p:sp>
        <p:nvSpPr>
          <p:cNvPr id="4" name="Slide Number Placeholder 3"/>
          <p:cNvSpPr>
            <a:spLocks noGrp="1"/>
          </p:cNvSpPr>
          <p:nvPr>
            <p:ph type="sldNum" sz="quarter" idx="5"/>
          </p:nvPr>
        </p:nvSpPr>
        <p:spPr/>
        <p:txBody>
          <a:bodyPr/>
          <a:lstStyle/>
          <a:p>
            <a:fld id="{1D326F8C-F8A8-4143-BBC3-C304767F7F12}" type="slidenum">
              <a:rPr lang="en-NZ" smtClean="0"/>
              <a:t>12</a:t>
            </a:fld>
            <a:endParaRPr lang="en-NZ"/>
          </a:p>
        </p:txBody>
      </p:sp>
    </p:spTree>
    <p:extLst>
      <p:ext uri="{BB962C8B-B14F-4D97-AF65-F5344CB8AC3E}">
        <p14:creationId xmlns:p14="http://schemas.microsoft.com/office/powerpoint/2010/main" val="210271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highlight>
                <a:srgbClr val="FFFF00"/>
              </a:highlight>
            </a:endParaRPr>
          </a:p>
        </p:txBody>
      </p:sp>
      <p:sp>
        <p:nvSpPr>
          <p:cNvPr id="4" name="Slide Number Placeholder 3"/>
          <p:cNvSpPr>
            <a:spLocks noGrp="1"/>
          </p:cNvSpPr>
          <p:nvPr>
            <p:ph type="sldNum" sz="quarter" idx="5"/>
          </p:nvPr>
        </p:nvSpPr>
        <p:spPr/>
        <p:txBody>
          <a:bodyPr/>
          <a:lstStyle/>
          <a:p>
            <a:fld id="{1D326F8C-F8A8-4143-BBC3-C304767F7F12}" type="slidenum">
              <a:rPr lang="en-NZ" smtClean="0"/>
              <a:t>13</a:t>
            </a:fld>
            <a:endParaRPr lang="en-NZ"/>
          </a:p>
        </p:txBody>
      </p:sp>
    </p:spTree>
    <p:extLst>
      <p:ext uri="{BB962C8B-B14F-4D97-AF65-F5344CB8AC3E}">
        <p14:creationId xmlns:p14="http://schemas.microsoft.com/office/powerpoint/2010/main" val="1791055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yclin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7286623" y="0"/>
            <a:ext cx="4905373" cy="6857999"/>
          </a:xfrm>
          <a:prstGeom prst="rect">
            <a:avLst/>
          </a:prstGeom>
        </p:spPr>
      </p:pic>
      <p:sp>
        <p:nvSpPr>
          <p:cNvPr id="11" name="Rectangle 10"/>
          <p:cNvSpPr/>
          <p:nvPr userDrawn="1"/>
        </p:nvSpPr>
        <p:spPr>
          <a:xfrm>
            <a:off x="1" y="0"/>
            <a:ext cx="9184480" cy="6858000"/>
          </a:xfrm>
          <a:custGeom>
            <a:avLst/>
            <a:gdLst>
              <a:gd name="connsiteX0" fmla="*/ 0 w 7286624"/>
              <a:gd name="connsiteY0" fmla="*/ 0 h 6848475"/>
              <a:gd name="connsiteX1" fmla="*/ 7286624 w 7286624"/>
              <a:gd name="connsiteY1" fmla="*/ 0 h 6848475"/>
              <a:gd name="connsiteX2" fmla="*/ 7286624 w 7286624"/>
              <a:gd name="connsiteY2" fmla="*/ 6848475 h 6848475"/>
              <a:gd name="connsiteX3" fmla="*/ 0 w 7286624"/>
              <a:gd name="connsiteY3" fmla="*/ 6848475 h 6848475"/>
              <a:gd name="connsiteX4" fmla="*/ 0 w 7286624"/>
              <a:gd name="connsiteY4" fmla="*/ 0 h 6848475"/>
              <a:gd name="connsiteX0" fmla="*/ 0 w 9182099"/>
              <a:gd name="connsiteY0" fmla="*/ 0 h 6848475"/>
              <a:gd name="connsiteX1" fmla="*/ 9182099 w 9182099"/>
              <a:gd name="connsiteY1" fmla="*/ 9525 h 6848475"/>
              <a:gd name="connsiteX2" fmla="*/ 7286624 w 9182099"/>
              <a:gd name="connsiteY2" fmla="*/ 6848475 h 6848475"/>
              <a:gd name="connsiteX3" fmla="*/ 0 w 9182099"/>
              <a:gd name="connsiteY3" fmla="*/ 6848475 h 6848475"/>
              <a:gd name="connsiteX4" fmla="*/ 0 w 9182099"/>
              <a:gd name="connsiteY4" fmla="*/ 0 h 6848475"/>
              <a:gd name="connsiteX0" fmla="*/ 0 w 9184480"/>
              <a:gd name="connsiteY0" fmla="*/ 0 h 6848475"/>
              <a:gd name="connsiteX1" fmla="*/ 9184480 w 9184480"/>
              <a:gd name="connsiteY1" fmla="*/ 0 h 6848475"/>
              <a:gd name="connsiteX2" fmla="*/ 7286624 w 9184480"/>
              <a:gd name="connsiteY2" fmla="*/ 6848475 h 6848475"/>
              <a:gd name="connsiteX3" fmla="*/ 0 w 9184480"/>
              <a:gd name="connsiteY3" fmla="*/ 6848475 h 6848475"/>
              <a:gd name="connsiteX4" fmla="*/ 0 w 9184480"/>
              <a:gd name="connsiteY4" fmla="*/ 0 h 684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480" h="6848475">
                <a:moveTo>
                  <a:pt x="0" y="0"/>
                </a:moveTo>
                <a:lnTo>
                  <a:pt x="9184480" y="0"/>
                </a:lnTo>
                <a:lnTo>
                  <a:pt x="7286624" y="6848475"/>
                </a:lnTo>
                <a:lnTo>
                  <a:pt x="0" y="68484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413188" y="1322388"/>
            <a:ext cx="7562412" cy="1484312"/>
          </a:xfrm>
        </p:spPr>
        <p:txBody>
          <a:bodyPr anchor="b">
            <a:normAutofit/>
          </a:bodyPr>
          <a:lstStyle>
            <a:lvl1pPr algn="l">
              <a:defRPr sz="48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13188" y="2832100"/>
            <a:ext cx="7562412" cy="1204803"/>
          </a:xfrm>
        </p:spPr>
        <p:txBody>
          <a:bodyPr>
            <a:noAutofit/>
          </a:bodyPr>
          <a:lstStyle>
            <a:lvl1pPr marL="0" indent="0" algn="l">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a:xfrm>
            <a:off x="485994" y="4266408"/>
            <a:ext cx="2743200" cy="365125"/>
          </a:xfrm>
        </p:spPr>
        <p:txBody>
          <a:bodyPr/>
          <a:lstStyle>
            <a:lvl1pPr>
              <a:defRPr sz="2000">
                <a:solidFill>
                  <a:schemeClr val="bg1"/>
                </a:solidFill>
              </a:defRPr>
            </a:lvl1pPr>
          </a:lstStyle>
          <a:p>
            <a:r>
              <a:rPr lang="en-NZ"/>
              <a:t>Day and Month</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994" y="364276"/>
            <a:ext cx="3362106" cy="84052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175" y="6100600"/>
            <a:ext cx="1612900" cy="352357"/>
          </a:xfrm>
          <a:prstGeom prst="rect">
            <a:avLst/>
          </a:prstGeom>
        </p:spPr>
      </p:pic>
    </p:spTree>
    <p:extLst>
      <p:ext uri="{BB962C8B-B14F-4D97-AF65-F5344CB8AC3E}">
        <p14:creationId xmlns:p14="http://schemas.microsoft.com/office/powerpoint/2010/main" val="303854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mall 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521226" y="416851"/>
            <a:ext cx="5529600" cy="365124"/>
          </a:xfrm>
        </p:spPr>
        <p:txBody>
          <a:bodyPr>
            <a:noAutofit/>
          </a:bodyPr>
          <a:lstStyle>
            <a:lvl1pPr>
              <a:defRPr sz="3000">
                <a:solidFill>
                  <a:schemeClr val="tx2"/>
                </a:solidFill>
                <a:latin typeface="+mn-lt"/>
              </a:defRPr>
            </a:lvl1pPr>
          </a:lstStyle>
          <a:p>
            <a:r>
              <a:rPr lang="en-US"/>
              <a:t>Click to edit Master title style</a:t>
            </a:r>
            <a:endParaRPr lang="en-NZ"/>
          </a:p>
        </p:txBody>
      </p:sp>
      <p:sp>
        <p:nvSpPr>
          <p:cNvPr id="3" name="Content Placeholder 2"/>
          <p:cNvSpPr>
            <a:spLocks noGrp="1"/>
          </p:cNvSpPr>
          <p:nvPr>
            <p:ph idx="1"/>
          </p:nvPr>
        </p:nvSpPr>
        <p:spPr>
          <a:xfrm>
            <a:off x="564356" y="1066800"/>
            <a:ext cx="11220520" cy="5466079"/>
          </a:xfrm>
        </p:spPr>
        <p:txBody>
          <a:bodyPr numCol="2" spcCol="360000">
            <a:normAutofit/>
          </a:bodyPr>
          <a:lstStyle>
            <a:lvl1pPr marL="0" indent="0">
              <a:lnSpc>
                <a:spcPct val="110000"/>
              </a:lnSpc>
              <a:spcBef>
                <a:spcPts val="0"/>
              </a:spcBef>
              <a:spcAft>
                <a:spcPts val="600"/>
              </a:spcAft>
              <a:buNone/>
              <a:defRPr sz="1200">
                <a:solidFill>
                  <a:schemeClr val="tx2"/>
                </a:solidFill>
              </a:defRPr>
            </a:lvl1pPr>
            <a:lvl2pPr marL="896938" indent="-361950">
              <a:lnSpc>
                <a:spcPct val="110000"/>
              </a:lnSpc>
              <a:spcBef>
                <a:spcPts val="0"/>
              </a:spcBef>
              <a:spcAft>
                <a:spcPts val="600"/>
              </a:spcAft>
              <a:defRPr sz="1200">
                <a:solidFill>
                  <a:schemeClr val="tx2"/>
                </a:solidFill>
              </a:defRPr>
            </a:lvl2pPr>
            <a:lvl3pPr marL="1431925" indent="-354013">
              <a:lnSpc>
                <a:spcPct val="110000"/>
              </a:lnSpc>
              <a:spcBef>
                <a:spcPts val="0"/>
              </a:spcBef>
              <a:spcAft>
                <a:spcPts val="600"/>
              </a:spcAft>
              <a:buFont typeface="Arial" panose="020B0604020202020204" pitchFamily="34" charset="0"/>
              <a:buChar char="»"/>
              <a:defRPr sz="120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Slide Number Placeholder 5"/>
          <p:cNvSpPr>
            <a:spLocks noGrp="1"/>
          </p:cNvSpPr>
          <p:nvPr>
            <p:ph type="sldNum" sz="quarter" idx="4"/>
          </p:nvPr>
        </p:nvSpPr>
        <p:spPr>
          <a:xfrm>
            <a:off x="11220449" y="416850"/>
            <a:ext cx="564427" cy="365125"/>
          </a:xfrm>
          <a:prstGeom prst="rect">
            <a:avLst/>
          </a:prstGeom>
        </p:spPr>
        <p:txBody>
          <a:bodyPr vert="horz" lIns="91440" tIns="45720" rIns="0" bIns="45720" rtlCol="0" anchor="ctr"/>
          <a:lstStyle>
            <a:lvl1pPr algn="r">
              <a:defRPr sz="1000" b="1">
                <a:solidFill>
                  <a:schemeClr val="tx2"/>
                </a:solidFill>
              </a:defRPr>
            </a:lvl1pPr>
          </a:lstStyle>
          <a:p>
            <a:fld id="{195E159E-8A7D-4D55-800F-D6D8D6F96419}" type="slidenum">
              <a:rPr lang="en-NZ" smtClean="0"/>
              <a:pPr/>
              <a:t>‹#›</a:t>
            </a:fld>
            <a:endParaRPr lang="en-NZ"/>
          </a:p>
        </p:txBody>
      </p:sp>
    </p:spTree>
    <p:extLst>
      <p:ext uri="{BB962C8B-B14F-4D97-AF65-F5344CB8AC3E}">
        <p14:creationId xmlns:p14="http://schemas.microsoft.com/office/powerpoint/2010/main" val="64080156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mall 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521226" y="416851"/>
            <a:ext cx="5529600" cy="365124"/>
          </a:xfrm>
        </p:spPr>
        <p:txBody>
          <a:bodyPr>
            <a:noAutofit/>
          </a:bodyPr>
          <a:lstStyle>
            <a:lvl1pPr>
              <a:defRPr sz="3000">
                <a:solidFill>
                  <a:schemeClr val="tx2"/>
                </a:solidFill>
                <a:latin typeface="+mn-lt"/>
              </a:defRPr>
            </a:lvl1pPr>
          </a:lstStyle>
          <a:p>
            <a:r>
              <a:rPr lang="en-US"/>
              <a:t>Click to edit Master title style</a:t>
            </a:r>
            <a:endParaRPr lang="en-NZ"/>
          </a:p>
        </p:txBody>
      </p:sp>
      <p:sp>
        <p:nvSpPr>
          <p:cNvPr id="3" name="Content Placeholder 2"/>
          <p:cNvSpPr>
            <a:spLocks noGrp="1"/>
          </p:cNvSpPr>
          <p:nvPr>
            <p:ph idx="1"/>
          </p:nvPr>
        </p:nvSpPr>
        <p:spPr>
          <a:xfrm>
            <a:off x="564356" y="1066800"/>
            <a:ext cx="11220520" cy="5466079"/>
          </a:xfrm>
        </p:spPr>
        <p:txBody>
          <a:bodyPr numCol="2" spcCol="360000">
            <a:normAutofit/>
          </a:bodyPr>
          <a:lstStyle>
            <a:lvl1pPr marL="0" indent="0">
              <a:lnSpc>
                <a:spcPct val="110000"/>
              </a:lnSpc>
              <a:spcBef>
                <a:spcPts val="0"/>
              </a:spcBef>
              <a:spcAft>
                <a:spcPts val="600"/>
              </a:spcAft>
              <a:buNone/>
              <a:defRPr sz="1200">
                <a:solidFill>
                  <a:schemeClr val="tx2"/>
                </a:solidFill>
              </a:defRPr>
            </a:lvl1pPr>
            <a:lvl2pPr marL="896938" indent="-361950">
              <a:lnSpc>
                <a:spcPct val="110000"/>
              </a:lnSpc>
              <a:spcBef>
                <a:spcPts val="0"/>
              </a:spcBef>
              <a:spcAft>
                <a:spcPts val="600"/>
              </a:spcAft>
              <a:defRPr sz="1200">
                <a:solidFill>
                  <a:schemeClr val="tx2"/>
                </a:solidFill>
              </a:defRPr>
            </a:lvl2pPr>
            <a:lvl3pPr marL="1431925" indent="-354013">
              <a:lnSpc>
                <a:spcPct val="110000"/>
              </a:lnSpc>
              <a:spcBef>
                <a:spcPts val="0"/>
              </a:spcBef>
              <a:spcAft>
                <a:spcPts val="600"/>
              </a:spcAft>
              <a:buFont typeface="Arial" panose="020B0604020202020204" pitchFamily="34" charset="0"/>
              <a:buChar char="»"/>
              <a:defRPr sz="120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Slide Number Placeholder 5"/>
          <p:cNvSpPr>
            <a:spLocks noGrp="1"/>
          </p:cNvSpPr>
          <p:nvPr>
            <p:ph type="sldNum" sz="quarter" idx="4"/>
          </p:nvPr>
        </p:nvSpPr>
        <p:spPr>
          <a:xfrm>
            <a:off x="11220449" y="416850"/>
            <a:ext cx="564427" cy="365125"/>
          </a:xfrm>
          <a:prstGeom prst="rect">
            <a:avLst/>
          </a:prstGeom>
        </p:spPr>
        <p:txBody>
          <a:bodyPr vert="horz" lIns="91440" tIns="45720" rIns="0" bIns="45720" rtlCol="0" anchor="ctr"/>
          <a:lstStyle>
            <a:lvl1pPr algn="r">
              <a:defRPr sz="1000" b="1">
                <a:solidFill>
                  <a:schemeClr val="tx2"/>
                </a:solidFill>
              </a:defRPr>
            </a:lvl1pPr>
          </a:lstStyle>
          <a:p>
            <a:fld id="{195E159E-8A7D-4D55-800F-D6D8D6F96419}" type="slidenum">
              <a:rPr lang="en-NZ" smtClean="0"/>
              <a:pPr/>
              <a:t>‹#›</a:t>
            </a:fld>
            <a:endParaRPr lang="en-NZ"/>
          </a:p>
        </p:txBody>
      </p:sp>
    </p:spTree>
    <p:extLst>
      <p:ext uri="{BB962C8B-B14F-4D97-AF65-F5344CB8AC3E}">
        <p14:creationId xmlns:p14="http://schemas.microsoft.com/office/powerpoint/2010/main" val="428216343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Graphic Content">
    <p:spTree>
      <p:nvGrpSpPr>
        <p:cNvPr id="1" name=""/>
        <p:cNvGrpSpPr/>
        <p:nvPr/>
      </p:nvGrpSpPr>
      <p:grpSpPr>
        <a:xfrm>
          <a:off x="0" y="0"/>
          <a:ext cx="0" cy="0"/>
          <a:chOff x="0" y="0"/>
          <a:chExt cx="0" cy="0"/>
        </a:xfrm>
      </p:grpSpPr>
      <p:sp>
        <p:nvSpPr>
          <p:cNvPr id="2" name="Title 1"/>
          <p:cNvSpPr>
            <a:spLocks noGrp="1"/>
          </p:cNvSpPr>
          <p:nvPr>
            <p:ph type="title"/>
          </p:nvPr>
        </p:nvSpPr>
        <p:spPr>
          <a:xfrm>
            <a:off x="521226" y="1683095"/>
            <a:ext cx="3174474" cy="1325563"/>
          </a:xfrm>
        </p:spPr>
        <p:txBody>
          <a:bodyPr anchor="t" anchorCtr="0">
            <a:noAutofit/>
          </a:bodyPr>
          <a:lstStyle>
            <a:lvl1pPr>
              <a:defRPr sz="5400">
                <a:solidFill>
                  <a:schemeClr val="tx2"/>
                </a:solidFill>
                <a:latin typeface="+mn-lt"/>
              </a:defRPr>
            </a:lvl1pPr>
          </a:lstStyle>
          <a:p>
            <a:r>
              <a:rPr lang="en-US"/>
              <a:t>Click to edit Master title style</a:t>
            </a:r>
            <a:endParaRPr lang="en-NZ"/>
          </a:p>
        </p:txBody>
      </p:sp>
      <p:sp>
        <p:nvSpPr>
          <p:cNvPr id="3" name="Content Placeholder 2"/>
          <p:cNvSpPr>
            <a:spLocks noGrp="1"/>
          </p:cNvSpPr>
          <p:nvPr>
            <p:ph idx="1"/>
          </p:nvPr>
        </p:nvSpPr>
        <p:spPr>
          <a:xfrm>
            <a:off x="3937000" y="1482475"/>
            <a:ext cx="7847876" cy="4486526"/>
          </a:xfrm>
        </p:spPr>
        <p:txBody>
          <a:bodyPr/>
          <a:lstStyle>
            <a:lvl1pPr marL="0" indent="0">
              <a:lnSpc>
                <a:spcPct val="100000"/>
              </a:lnSpc>
              <a:buNone/>
              <a:defRPr sz="2400">
                <a:solidFill>
                  <a:schemeClr val="tx2"/>
                </a:solidFill>
              </a:defRPr>
            </a:lvl1pPr>
            <a:lvl2pPr marL="896938" indent="-361950">
              <a:lnSpc>
                <a:spcPct val="100000"/>
              </a:lnSpc>
              <a:spcBef>
                <a:spcPts val="1200"/>
              </a:spcBef>
              <a:defRPr sz="2400">
                <a:solidFill>
                  <a:schemeClr val="tx2"/>
                </a:solidFill>
              </a:defRPr>
            </a:lvl2pPr>
            <a:lvl3pPr marL="1431925" indent="-354013">
              <a:lnSpc>
                <a:spcPct val="100000"/>
              </a:lnSpc>
              <a:spcBef>
                <a:spcPts val="1000"/>
              </a:spcBef>
              <a:buFont typeface="Arial" panose="020B0604020202020204" pitchFamily="34" charset="0"/>
              <a:buChar char="»"/>
              <a:defRPr sz="240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a:t>Click to edit Master text styles</a:t>
            </a:r>
          </a:p>
          <a:p>
            <a:pPr lvl="1"/>
            <a:r>
              <a:rPr lang="en-US"/>
              <a:t>Second level</a:t>
            </a:r>
          </a:p>
          <a:p>
            <a:pPr lvl="2"/>
            <a:r>
              <a:rPr lang="en-US"/>
              <a:t>Third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356" y="334825"/>
            <a:ext cx="2336006" cy="584002"/>
          </a:xfrm>
          <a:prstGeom prst="rect">
            <a:avLst/>
          </a:prstGeom>
        </p:spPr>
      </p:pic>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E159E-8A7D-4D55-800F-D6D8D6F96419}" type="slidenum">
              <a:rPr lang="en-NZ" smtClean="0"/>
              <a:t>‹#›</a:t>
            </a:fld>
            <a:endParaRPr lang="en-NZ"/>
          </a:p>
        </p:txBody>
      </p:sp>
      <p:sp>
        <p:nvSpPr>
          <p:cNvPr id="16" name="Slide Number Placeholder 5"/>
          <p:cNvSpPr txBox="1">
            <a:spLocks/>
          </p:cNvSpPr>
          <p:nvPr userDrawn="1"/>
        </p:nvSpPr>
        <p:spPr>
          <a:xfrm>
            <a:off x="11220449" y="416850"/>
            <a:ext cx="564427" cy="365125"/>
          </a:xfrm>
          <a:prstGeom prst="rect">
            <a:avLst/>
          </a:prstGeom>
        </p:spPr>
        <p:txBody>
          <a:bodyPr vert="horz" lIns="91440" tIns="45720" rIns="0" bIns="45720" rtlCol="0" anchor="ctr"/>
          <a:lstStyle>
            <a:defPPr>
              <a:defRPr lang="en-US"/>
            </a:defPPr>
            <a:lvl1pPr marL="0" algn="r"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5E159E-8A7D-4D55-800F-D6D8D6F96419}" type="slidenum">
              <a:rPr lang="en-NZ" smtClean="0"/>
              <a:pPr/>
              <a:t>‹#›</a:t>
            </a:fld>
            <a:endParaRPr lang="en-NZ"/>
          </a:p>
        </p:txBody>
      </p:sp>
      <p:pic>
        <p:nvPicPr>
          <p:cNvPr id="4" name="Picture 3">
            <a:extLst>
              <a:ext uri="{FF2B5EF4-FFF2-40B4-BE49-F238E27FC236}">
                <a16:creationId xmlns:a16="http://schemas.microsoft.com/office/drawing/2014/main" id="{1C518847-FB4B-E11D-D902-E79A5C5677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6195117"/>
            <a:ext cx="12192000" cy="667331"/>
          </a:xfrm>
          <a:prstGeom prst="rect">
            <a:avLst/>
          </a:prstGeom>
        </p:spPr>
      </p:pic>
    </p:spTree>
    <p:extLst>
      <p:ext uri="{BB962C8B-B14F-4D97-AF65-F5344CB8AC3E}">
        <p14:creationId xmlns:p14="http://schemas.microsoft.com/office/powerpoint/2010/main" val="400914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layin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7213600" y="-2"/>
            <a:ext cx="4978400" cy="6858001"/>
          </a:xfrm>
          <a:prstGeom prst="rect">
            <a:avLst/>
          </a:prstGeom>
        </p:spPr>
      </p:pic>
      <p:sp>
        <p:nvSpPr>
          <p:cNvPr id="11" name="Rectangle 10"/>
          <p:cNvSpPr/>
          <p:nvPr userDrawn="1"/>
        </p:nvSpPr>
        <p:spPr>
          <a:xfrm>
            <a:off x="1" y="0"/>
            <a:ext cx="9184480" cy="6858000"/>
          </a:xfrm>
          <a:custGeom>
            <a:avLst/>
            <a:gdLst>
              <a:gd name="connsiteX0" fmla="*/ 0 w 7286624"/>
              <a:gd name="connsiteY0" fmla="*/ 0 h 6848475"/>
              <a:gd name="connsiteX1" fmla="*/ 7286624 w 7286624"/>
              <a:gd name="connsiteY1" fmla="*/ 0 h 6848475"/>
              <a:gd name="connsiteX2" fmla="*/ 7286624 w 7286624"/>
              <a:gd name="connsiteY2" fmla="*/ 6848475 h 6848475"/>
              <a:gd name="connsiteX3" fmla="*/ 0 w 7286624"/>
              <a:gd name="connsiteY3" fmla="*/ 6848475 h 6848475"/>
              <a:gd name="connsiteX4" fmla="*/ 0 w 7286624"/>
              <a:gd name="connsiteY4" fmla="*/ 0 h 6848475"/>
              <a:gd name="connsiteX0" fmla="*/ 0 w 9182099"/>
              <a:gd name="connsiteY0" fmla="*/ 0 h 6848475"/>
              <a:gd name="connsiteX1" fmla="*/ 9182099 w 9182099"/>
              <a:gd name="connsiteY1" fmla="*/ 9525 h 6848475"/>
              <a:gd name="connsiteX2" fmla="*/ 7286624 w 9182099"/>
              <a:gd name="connsiteY2" fmla="*/ 6848475 h 6848475"/>
              <a:gd name="connsiteX3" fmla="*/ 0 w 9182099"/>
              <a:gd name="connsiteY3" fmla="*/ 6848475 h 6848475"/>
              <a:gd name="connsiteX4" fmla="*/ 0 w 9182099"/>
              <a:gd name="connsiteY4" fmla="*/ 0 h 6848475"/>
              <a:gd name="connsiteX0" fmla="*/ 0 w 9184480"/>
              <a:gd name="connsiteY0" fmla="*/ 0 h 6848475"/>
              <a:gd name="connsiteX1" fmla="*/ 9184480 w 9184480"/>
              <a:gd name="connsiteY1" fmla="*/ 0 h 6848475"/>
              <a:gd name="connsiteX2" fmla="*/ 7286624 w 9184480"/>
              <a:gd name="connsiteY2" fmla="*/ 6848475 h 6848475"/>
              <a:gd name="connsiteX3" fmla="*/ 0 w 9184480"/>
              <a:gd name="connsiteY3" fmla="*/ 6848475 h 6848475"/>
              <a:gd name="connsiteX4" fmla="*/ 0 w 9184480"/>
              <a:gd name="connsiteY4" fmla="*/ 0 h 684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480" h="6848475">
                <a:moveTo>
                  <a:pt x="0" y="0"/>
                </a:moveTo>
                <a:lnTo>
                  <a:pt x="9184480" y="0"/>
                </a:lnTo>
                <a:lnTo>
                  <a:pt x="7286624" y="6848475"/>
                </a:lnTo>
                <a:lnTo>
                  <a:pt x="0" y="68484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413188" y="1322388"/>
            <a:ext cx="7562412" cy="1484312"/>
          </a:xfrm>
        </p:spPr>
        <p:txBody>
          <a:bodyPr anchor="b">
            <a:normAutofit/>
          </a:bodyPr>
          <a:lstStyle>
            <a:lvl1pPr algn="l">
              <a:defRPr sz="48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13188" y="2832100"/>
            <a:ext cx="7562412" cy="1204803"/>
          </a:xfrm>
        </p:spPr>
        <p:txBody>
          <a:bodyPr>
            <a:noAutofit/>
          </a:bodyPr>
          <a:lstStyle>
            <a:lvl1pPr marL="0" indent="0" algn="l">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a:xfrm>
            <a:off x="485994" y="4266408"/>
            <a:ext cx="2743200" cy="365125"/>
          </a:xfrm>
        </p:spPr>
        <p:txBody>
          <a:bodyPr/>
          <a:lstStyle>
            <a:lvl1pPr>
              <a:defRPr sz="2000">
                <a:solidFill>
                  <a:schemeClr val="bg1"/>
                </a:solidFill>
              </a:defRPr>
            </a:lvl1pPr>
          </a:lstStyle>
          <a:p>
            <a:r>
              <a:rPr lang="en-NZ"/>
              <a:t>Day and Month</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994" y="364276"/>
            <a:ext cx="3362106" cy="84052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175" y="6100600"/>
            <a:ext cx="1612900" cy="352357"/>
          </a:xfrm>
          <a:prstGeom prst="rect">
            <a:avLst/>
          </a:prstGeom>
        </p:spPr>
      </p:pic>
    </p:spTree>
    <p:extLst>
      <p:ext uri="{BB962C8B-B14F-4D97-AF65-F5344CB8AC3E}">
        <p14:creationId xmlns:p14="http://schemas.microsoft.com/office/powerpoint/2010/main" val="297281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Cit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7200900" y="0"/>
            <a:ext cx="4991100" cy="6858000"/>
          </a:xfrm>
          <a:prstGeom prst="rect">
            <a:avLst/>
          </a:prstGeom>
        </p:spPr>
      </p:pic>
      <p:sp>
        <p:nvSpPr>
          <p:cNvPr id="11" name="Rectangle 10"/>
          <p:cNvSpPr/>
          <p:nvPr userDrawn="1"/>
        </p:nvSpPr>
        <p:spPr>
          <a:xfrm>
            <a:off x="1" y="0"/>
            <a:ext cx="9184480" cy="6858000"/>
          </a:xfrm>
          <a:custGeom>
            <a:avLst/>
            <a:gdLst>
              <a:gd name="connsiteX0" fmla="*/ 0 w 7286624"/>
              <a:gd name="connsiteY0" fmla="*/ 0 h 6848475"/>
              <a:gd name="connsiteX1" fmla="*/ 7286624 w 7286624"/>
              <a:gd name="connsiteY1" fmla="*/ 0 h 6848475"/>
              <a:gd name="connsiteX2" fmla="*/ 7286624 w 7286624"/>
              <a:gd name="connsiteY2" fmla="*/ 6848475 h 6848475"/>
              <a:gd name="connsiteX3" fmla="*/ 0 w 7286624"/>
              <a:gd name="connsiteY3" fmla="*/ 6848475 h 6848475"/>
              <a:gd name="connsiteX4" fmla="*/ 0 w 7286624"/>
              <a:gd name="connsiteY4" fmla="*/ 0 h 6848475"/>
              <a:gd name="connsiteX0" fmla="*/ 0 w 9182099"/>
              <a:gd name="connsiteY0" fmla="*/ 0 h 6848475"/>
              <a:gd name="connsiteX1" fmla="*/ 9182099 w 9182099"/>
              <a:gd name="connsiteY1" fmla="*/ 9525 h 6848475"/>
              <a:gd name="connsiteX2" fmla="*/ 7286624 w 9182099"/>
              <a:gd name="connsiteY2" fmla="*/ 6848475 h 6848475"/>
              <a:gd name="connsiteX3" fmla="*/ 0 w 9182099"/>
              <a:gd name="connsiteY3" fmla="*/ 6848475 h 6848475"/>
              <a:gd name="connsiteX4" fmla="*/ 0 w 9182099"/>
              <a:gd name="connsiteY4" fmla="*/ 0 h 6848475"/>
              <a:gd name="connsiteX0" fmla="*/ 0 w 9184480"/>
              <a:gd name="connsiteY0" fmla="*/ 0 h 6848475"/>
              <a:gd name="connsiteX1" fmla="*/ 9184480 w 9184480"/>
              <a:gd name="connsiteY1" fmla="*/ 0 h 6848475"/>
              <a:gd name="connsiteX2" fmla="*/ 7286624 w 9184480"/>
              <a:gd name="connsiteY2" fmla="*/ 6848475 h 6848475"/>
              <a:gd name="connsiteX3" fmla="*/ 0 w 9184480"/>
              <a:gd name="connsiteY3" fmla="*/ 6848475 h 6848475"/>
              <a:gd name="connsiteX4" fmla="*/ 0 w 9184480"/>
              <a:gd name="connsiteY4" fmla="*/ 0 h 684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480" h="6848475">
                <a:moveTo>
                  <a:pt x="0" y="0"/>
                </a:moveTo>
                <a:lnTo>
                  <a:pt x="9184480" y="0"/>
                </a:lnTo>
                <a:lnTo>
                  <a:pt x="7286624" y="6848475"/>
                </a:lnTo>
                <a:lnTo>
                  <a:pt x="0" y="68484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413188" y="1322388"/>
            <a:ext cx="7562412" cy="1484312"/>
          </a:xfrm>
        </p:spPr>
        <p:txBody>
          <a:bodyPr anchor="b">
            <a:normAutofit/>
          </a:bodyPr>
          <a:lstStyle>
            <a:lvl1pPr algn="l">
              <a:defRPr sz="48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13188" y="2832100"/>
            <a:ext cx="7562412" cy="1204803"/>
          </a:xfrm>
        </p:spPr>
        <p:txBody>
          <a:bodyPr>
            <a:noAutofit/>
          </a:bodyPr>
          <a:lstStyle>
            <a:lvl1pPr marL="0" indent="0" algn="l">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a:xfrm>
            <a:off x="485994" y="4266408"/>
            <a:ext cx="2743200" cy="365125"/>
          </a:xfrm>
        </p:spPr>
        <p:txBody>
          <a:bodyPr/>
          <a:lstStyle>
            <a:lvl1pPr>
              <a:defRPr sz="2000">
                <a:solidFill>
                  <a:schemeClr val="bg1"/>
                </a:solidFill>
              </a:defRPr>
            </a:lvl1pPr>
          </a:lstStyle>
          <a:p>
            <a:r>
              <a:rPr lang="en-NZ"/>
              <a:t>Day and Month</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994" y="364276"/>
            <a:ext cx="3362106" cy="84052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175" y="6100600"/>
            <a:ext cx="1612900" cy="352357"/>
          </a:xfrm>
          <a:prstGeom prst="rect">
            <a:avLst/>
          </a:prstGeom>
        </p:spPr>
      </p:pic>
    </p:spTree>
    <p:extLst>
      <p:ext uri="{BB962C8B-B14F-4D97-AF65-F5344CB8AC3E}">
        <p14:creationId xmlns:p14="http://schemas.microsoft.com/office/powerpoint/2010/main" val="395439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20"/>
          <a:stretch/>
        </p:blipFill>
        <p:spPr>
          <a:xfrm>
            <a:off x="3492299" y="0"/>
            <a:ext cx="8699702" cy="6858000"/>
          </a:xfrm>
          <a:prstGeom prst="rect">
            <a:avLst/>
          </a:prstGeom>
        </p:spPr>
      </p:pic>
      <p:sp>
        <p:nvSpPr>
          <p:cNvPr id="11" name="Rectangle 10"/>
          <p:cNvSpPr/>
          <p:nvPr userDrawn="1"/>
        </p:nvSpPr>
        <p:spPr>
          <a:xfrm>
            <a:off x="1" y="0"/>
            <a:ext cx="9184480" cy="6858000"/>
          </a:xfrm>
          <a:custGeom>
            <a:avLst/>
            <a:gdLst>
              <a:gd name="connsiteX0" fmla="*/ 0 w 7286624"/>
              <a:gd name="connsiteY0" fmla="*/ 0 h 6848475"/>
              <a:gd name="connsiteX1" fmla="*/ 7286624 w 7286624"/>
              <a:gd name="connsiteY1" fmla="*/ 0 h 6848475"/>
              <a:gd name="connsiteX2" fmla="*/ 7286624 w 7286624"/>
              <a:gd name="connsiteY2" fmla="*/ 6848475 h 6848475"/>
              <a:gd name="connsiteX3" fmla="*/ 0 w 7286624"/>
              <a:gd name="connsiteY3" fmla="*/ 6848475 h 6848475"/>
              <a:gd name="connsiteX4" fmla="*/ 0 w 7286624"/>
              <a:gd name="connsiteY4" fmla="*/ 0 h 6848475"/>
              <a:gd name="connsiteX0" fmla="*/ 0 w 9182099"/>
              <a:gd name="connsiteY0" fmla="*/ 0 h 6848475"/>
              <a:gd name="connsiteX1" fmla="*/ 9182099 w 9182099"/>
              <a:gd name="connsiteY1" fmla="*/ 9525 h 6848475"/>
              <a:gd name="connsiteX2" fmla="*/ 7286624 w 9182099"/>
              <a:gd name="connsiteY2" fmla="*/ 6848475 h 6848475"/>
              <a:gd name="connsiteX3" fmla="*/ 0 w 9182099"/>
              <a:gd name="connsiteY3" fmla="*/ 6848475 h 6848475"/>
              <a:gd name="connsiteX4" fmla="*/ 0 w 9182099"/>
              <a:gd name="connsiteY4" fmla="*/ 0 h 6848475"/>
              <a:gd name="connsiteX0" fmla="*/ 0 w 9184480"/>
              <a:gd name="connsiteY0" fmla="*/ 0 h 6848475"/>
              <a:gd name="connsiteX1" fmla="*/ 9184480 w 9184480"/>
              <a:gd name="connsiteY1" fmla="*/ 0 h 6848475"/>
              <a:gd name="connsiteX2" fmla="*/ 7286624 w 9184480"/>
              <a:gd name="connsiteY2" fmla="*/ 6848475 h 6848475"/>
              <a:gd name="connsiteX3" fmla="*/ 0 w 9184480"/>
              <a:gd name="connsiteY3" fmla="*/ 6848475 h 6848475"/>
              <a:gd name="connsiteX4" fmla="*/ 0 w 9184480"/>
              <a:gd name="connsiteY4" fmla="*/ 0 h 684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480" h="6848475">
                <a:moveTo>
                  <a:pt x="0" y="0"/>
                </a:moveTo>
                <a:lnTo>
                  <a:pt x="9184480" y="0"/>
                </a:lnTo>
                <a:lnTo>
                  <a:pt x="7286624" y="6848475"/>
                </a:lnTo>
                <a:lnTo>
                  <a:pt x="0" y="68484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413188" y="1322388"/>
            <a:ext cx="7562412" cy="1484312"/>
          </a:xfrm>
        </p:spPr>
        <p:txBody>
          <a:bodyPr anchor="b">
            <a:normAutofit/>
          </a:bodyPr>
          <a:lstStyle>
            <a:lvl1pPr algn="l">
              <a:defRPr sz="48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13188" y="2832100"/>
            <a:ext cx="7562412" cy="1204803"/>
          </a:xfrm>
        </p:spPr>
        <p:txBody>
          <a:bodyPr>
            <a:noAutofit/>
          </a:bodyPr>
          <a:lstStyle>
            <a:lvl1pPr marL="0" indent="0" algn="l">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a:xfrm>
            <a:off x="485994" y="4266408"/>
            <a:ext cx="2743200" cy="365125"/>
          </a:xfrm>
        </p:spPr>
        <p:txBody>
          <a:bodyPr/>
          <a:lstStyle>
            <a:lvl1pPr>
              <a:defRPr sz="2000">
                <a:solidFill>
                  <a:schemeClr val="bg1"/>
                </a:solidFill>
              </a:defRPr>
            </a:lvl1pPr>
          </a:lstStyle>
          <a:p>
            <a:r>
              <a:rPr lang="en-NZ"/>
              <a:t>Day and Month</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994" y="364276"/>
            <a:ext cx="3362106" cy="84052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175" y="6100600"/>
            <a:ext cx="1612900" cy="352357"/>
          </a:xfrm>
          <a:prstGeom prst="rect">
            <a:avLst/>
          </a:prstGeom>
        </p:spPr>
      </p:pic>
    </p:spTree>
    <p:extLst>
      <p:ext uri="{BB962C8B-B14F-4D97-AF65-F5344CB8AC3E}">
        <p14:creationId xmlns:p14="http://schemas.microsoft.com/office/powerpoint/2010/main" val="357047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Green">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20"/>
          <a:stretch/>
        </p:blipFill>
        <p:spPr>
          <a:xfrm>
            <a:off x="3492299" y="0"/>
            <a:ext cx="8699702" cy="6858000"/>
          </a:xfrm>
          <a:prstGeom prst="rect">
            <a:avLst/>
          </a:prstGeom>
        </p:spPr>
      </p:pic>
      <p:sp>
        <p:nvSpPr>
          <p:cNvPr id="11" name="Rectangle 10"/>
          <p:cNvSpPr/>
          <p:nvPr userDrawn="1"/>
        </p:nvSpPr>
        <p:spPr>
          <a:xfrm>
            <a:off x="1" y="0"/>
            <a:ext cx="9184480" cy="6858000"/>
          </a:xfrm>
          <a:custGeom>
            <a:avLst/>
            <a:gdLst>
              <a:gd name="connsiteX0" fmla="*/ 0 w 7286624"/>
              <a:gd name="connsiteY0" fmla="*/ 0 h 6848475"/>
              <a:gd name="connsiteX1" fmla="*/ 7286624 w 7286624"/>
              <a:gd name="connsiteY1" fmla="*/ 0 h 6848475"/>
              <a:gd name="connsiteX2" fmla="*/ 7286624 w 7286624"/>
              <a:gd name="connsiteY2" fmla="*/ 6848475 h 6848475"/>
              <a:gd name="connsiteX3" fmla="*/ 0 w 7286624"/>
              <a:gd name="connsiteY3" fmla="*/ 6848475 h 6848475"/>
              <a:gd name="connsiteX4" fmla="*/ 0 w 7286624"/>
              <a:gd name="connsiteY4" fmla="*/ 0 h 6848475"/>
              <a:gd name="connsiteX0" fmla="*/ 0 w 9182099"/>
              <a:gd name="connsiteY0" fmla="*/ 0 h 6848475"/>
              <a:gd name="connsiteX1" fmla="*/ 9182099 w 9182099"/>
              <a:gd name="connsiteY1" fmla="*/ 9525 h 6848475"/>
              <a:gd name="connsiteX2" fmla="*/ 7286624 w 9182099"/>
              <a:gd name="connsiteY2" fmla="*/ 6848475 h 6848475"/>
              <a:gd name="connsiteX3" fmla="*/ 0 w 9182099"/>
              <a:gd name="connsiteY3" fmla="*/ 6848475 h 6848475"/>
              <a:gd name="connsiteX4" fmla="*/ 0 w 9182099"/>
              <a:gd name="connsiteY4" fmla="*/ 0 h 6848475"/>
              <a:gd name="connsiteX0" fmla="*/ 0 w 9184480"/>
              <a:gd name="connsiteY0" fmla="*/ 0 h 6848475"/>
              <a:gd name="connsiteX1" fmla="*/ 9184480 w 9184480"/>
              <a:gd name="connsiteY1" fmla="*/ 0 h 6848475"/>
              <a:gd name="connsiteX2" fmla="*/ 7286624 w 9184480"/>
              <a:gd name="connsiteY2" fmla="*/ 6848475 h 6848475"/>
              <a:gd name="connsiteX3" fmla="*/ 0 w 9184480"/>
              <a:gd name="connsiteY3" fmla="*/ 6848475 h 6848475"/>
              <a:gd name="connsiteX4" fmla="*/ 0 w 9184480"/>
              <a:gd name="connsiteY4" fmla="*/ 0 h 684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480" h="6848475">
                <a:moveTo>
                  <a:pt x="0" y="0"/>
                </a:moveTo>
                <a:lnTo>
                  <a:pt x="9184480" y="0"/>
                </a:lnTo>
                <a:lnTo>
                  <a:pt x="7286624" y="6848475"/>
                </a:lnTo>
                <a:lnTo>
                  <a:pt x="0" y="684847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413188" y="1322388"/>
            <a:ext cx="7562412" cy="1484312"/>
          </a:xfrm>
        </p:spPr>
        <p:txBody>
          <a:bodyPr anchor="b">
            <a:normAutofit/>
          </a:bodyPr>
          <a:lstStyle>
            <a:lvl1pPr algn="l">
              <a:defRPr sz="48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13188" y="2832100"/>
            <a:ext cx="7562412" cy="1204803"/>
          </a:xfrm>
        </p:spPr>
        <p:txBody>
          <a:bodyPr>
            <a:noAutofit/>
          </a:bodyPr>
          <a:lstStyle>
            <a:lvl1pPr marL="0" indent="0" algn="l">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a:xfrm>
            <a:off x="485994" y="4266408"/>
            <a:ext cx="2743200" cy="365125"/>
          </a:xfrm>
        </p:spPr>
        <p:txBody>
          <a:bodyPr/>
          <a:lstStyle>
            <a:lvl1pPr>
              <a:defRPr sz="2000">
                <a:solidFill>
                  <a:schemeClr val="bg1"/>
                </a:solidFill>
              </a:defRPr>
            </a:lvl1pPr>
          </a:lstStyle>
          <a:p>
            <a:r>
              <a:rPr lang="en-NZ"/>
              <a:t>Day and Month</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994" y="364276"/>
            <a:ext cx="3362106" cy="84052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175" y="6100600"/>
            <a:ext cx="1612900" cy="352357"/>
          </a:xfrm>
          <a:prstGeom prst="rect">
            <a:avLst/>
          </a:prstGeom>
        </p:spPr>
      </p:pic>
    </p:spTree>
    <p:extLst>
      <p:ext uri="{BB962C8B-B14F-4D97-AF65-F5344CB8AC3E}">
        <p14:creationId xmlns:p14="http://schemas.microsoft.com/office/powerpoint/2010/main" val="203344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Yellow">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20"/>
          <a:stretch/>
        </p:blipFill>
        <p:spPr>
          <a:xfrm>
            <a:off x="3492299" y="0"/>
            <a:ext cx="8699702" cy="6858000"/>
          </a:xfrm>
          <a:prstGeom prst="rect">
            <a:avLst/>
          </a:prstGeom>
        </p:spPr>
      </p:pic>
      <p:sp>
        <p:nvSpPr>
          <p:cNvPr id="11" name="Rectangle 10"/>
          <p:cNvSpPr/>
          <p:nvPr userDrawn="1"/>
        </p:nvSpPr>
        <p:spPr>
          <a:xfrm>
            <a:off x="1" y="0"/>
            <a:ext cx="9184480" cy="6858000"/>
          </a:xfrm>
          <a:custGeom>
            <a:avLst/>
            <a:gdLst>
              <a:gd name="connsiteX0" fmla="*/ 0 w 7286624"/>
              <a:gd name="connsiteY0" fmla="*/ 0 h 6848475"/>
              <a:gd name="connsiteX1" fmla="*/ 7286624 w 7286624"/>
              <a:gd name="connsiteY1" fmla="*/ 0 h 6848475"/>
              <a:gd name="connsiteX2" fmla="*/ 7286624 w 7286624"/>
              <a:gd name="connsiteY2" fmla="*/ 6848475 h 6848475"/>
              <a:gd name="connsiteX3" fmla="*/ 0 w 7286624"/>
              <a:gd name="connsiteY3" fmla="*/ 6848475 h 6848475"/>
              <a:gd name="connsiteX4" fmla="*/ 0 w 7286624"/>
              <a:gd name="connsiteY4" fmla="*/ 0 h 6848475"/>
              <a:gd name="connsiteX0" fmla="*/ 0 w 9182099"/>
              <a:gd name="connsiteY0" fmla="*/ 0 h 6848475"/>
              <a:gd name="connsiteX1" fmla="*/ 9182099 w 9182099"/>
              <a:gd name="connsiteY1" fmla="*/ 9525 h 6848475"/>
              <a:gd name="connsiteX2" fmla="*/ 7286624 w 9182099"/>
              <a:gd name="connsiteY2" fmla="*/ 6848475 h 6848475"/>
              <a:gd name="connsiteX3" fmla="*/ 0 w 9182099"/>
              <a:gd name="connsiteY3" fmla="*/ 6848475 h 6848475"/>
              <a:gd name="connsiteX4" fmla="*/ 0 w 9182099"/>
              <a:gd name="connsiteY4" fmla="*/ 0 h 6848475"/>
              <a:gd name="connsiteX0" fmla="*/ 0 w 9184480"/>
              <a:gd name="connsiteY0" fmla="*/ 0 h 6848475"/>
              <a:gd name="connsiteX1" fmla="*/ 9184480 w 9184480"/>
              <a:gd name="connsiteY1" fmla="*/ 0 h 6848475"/>
              <a:gd name="connsiteX2" fmla="*/ 7286624 w 9184480"/>
              <a:gd name="connsiteY2" fmla="*/ 6848475 h 6848475"/>
              <a:gd name="connsiteX3" fmla="*/ 0 w 9184480"/>
              <a:gd name="connsiteY3" fmla="*/ 6848475 h 6848475"/>
              <a:gd name="connsiteX4" fmla="*/ 0 w 9184480"/>
              <a:gd name="connsiteY4" fmla="*/ 0 h 684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480" h="6848475">
                <a:moveTo>
                  <a:pt x="0" y="0"/>
                </a:moveTo>
                <a:lnTo>
                  <a:pt x="9184480" y="0"/>
                </a:lnTo>
                <a:lnTo>
                  <a:pt x="7286624" y="6848475"/>
                </a:lnTo>
                <a:lnTo>
                  <a:pt x="0" y="684847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413188" y="1322388"/>
            <a:ext cx="7562412" cy="1484312"/>
          </a:xfrm>
        </p:spPr>
        <p:txBody>
          <a:bodyPr anchor="b">
            <a:normAutofit/>
          </a:bodyPr>
          <a:lstStyle>
            <a:lvl1pPr algn="l">
              <a:defRPr sz="4800">
                <a:solidFill>
                  <a:schemeClr val="tx2"/>
                </a:solidFill>
              </a:defRPr>
            </a:lvl1pPr>
          </a:lstStyle>
          <a:p>
            <a:r>
              <a:rPr lang="en-US"/>
              <a:t>Click to edit Master title style</a:t>
            </a:r>
            <a:endParaRPr lang="en-NZ"/>
          </a:p>
        </p:txBody>
      </p:sp>
      <p:sp>
        <p:nvSpPr>
          <p:cNvPr id="3" name="Subtitle 2"/>
          <p:cNvSpPr>
            <a:spLocks noGrp="1"/>
          </p:cNvSpPr>
          <p:nvPr>
            <p:ph type="subTitle" idx="1"/>
          </p:nvPr>
        </p:nvSpPr>
        <p:spPr>
          <a:xfrm>
            <a:off x="413188" y="2832100"/>
            <a:ext cx="7562412" cy="1204803"/>
          </a:xfrm>
        </p:spPr>
        <p:txBody>
          <a:bodyPr>
            <a:noAutofit/>
          </a:bodyPr>
          <a:lstStyle>
            <a:lvl1pPr marL="0" indent="0" algn="l">
              <a:buNone/>
              <a:defRPr sz="4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a:xfrm>
            <a:off x="485994" y="4266408"/>
            <a:ext cx="2743200" cy="365125"/>
          </a:xfrm>
        </p:spPr>
        <p:txBody>
          <a:bodyPr/>
          <a:lstStyle>
            <a:lvl1pPr>
              <a:defRPr sz="2000">
                <a:solidFill>
                  <a:schemeClr val="tx2"/>
                </a:solidFill>
              </a:defRPr>
            </a:lvl1pPr>
          </a:lstStyle>
          <a:p>
            <a:r>
              <a:rPr lang="en-NZ"/>
              <a:t>Day and Month</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994" y="364276"/>
            <a:ext cx="3362106" cy="84052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175" y="6100600"/>
            <a:ext cx="1612900" cy="352356"/>
          </a:xfrm>
          <a:prstGeom prst="rect">
            <a:avLst/>
          </a:prstGeom>
        </p:spPr>
      </p:pic>
    </p:spTree>
    <p:extLst>
      <p:ext uri="{BB962C8B-B14F-4D97-AF65-F5344CB8AC3E}">
        <p14:creationId xmlns:p14="http://schemas.microsoft.com/office/powerpoint/2010/main" val="14425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ubtitle Slide - Blue">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20"/>
          <a:stretch/>
        </p:blipFill>
        <p:spPr>
          <a:xfrm>
            <a:off x="3492299" y="0"/>
            <a:ext cx="8699702" cy="6858000"/>
          </a:xfrm>
          <a:prstGeom prst="rect">
            <a:avLst/>
          </a:prstGeom>
        </p:spPr>
      </p:pic>
      <p:sp>
        <p:nvSpPr>
          <p:cNvPr id="11" name="Rectangle 10"/>
          <p:cNvSpPr/>
          <p:nvPr userDrawn="1"/>
        </p:nvSpPr>
        <p:spPr>
          <a:xfrm>
            <a:off x="1" y="0"/>
            <a:ext cx="9184480" cy="6858000"/>
          </a:xfrm>
          <a:custGeom>
            <a:avLst/>
            <a:gdLst>
              <a:gd name="connsiteX0" fmla="*/ 0 w 7286624"/>
              <a:gd name="connsiteY0" fmla="*/ 0 h 6848475"/>
              <a:gd name="connsiteX1" fmla="*/ 7286624 w 7286624"/>
              <a:gd name="connsiteY1" fmla="*/ 0 h 6848475"/>
              <a:gd name="connsiteX2" fmla="*/ 7286624 w 7286624"/>
              <a:gd name="connsiteY2" fmla="*/ 6848475 h 6848475"/>
              <a:gd name="connsiteX3" fmla="*/ 0 w 7286624"/>
              <a:gd name="connsiteY3" fmla="*/ 6848475 h 6848475"/>
              <a:gd name="connsiteX4" fmla="*/ 0 w 7286624"/>
              <a:gd name="connsiteY4" fmla="*/ 0 h 6848475"/>
              <a:gd name="connsiteX0" fmla="*/ 0 w 9182099"/>
              <a:gd name="connsiteY0" fmla="*/ 0 h 6848475"/>
              <a:gd name="connsiteX1" fmla="*/ 9182099 w 9182099"/>
              <a:gd name="connsiteY1" fmla="*/ 9525 h 6848475"/>
              <a:gd name="connsiteX2" fmla="*/ 7286624 w 9182099"/>
              <a:gd name="connsiteY2" fmla="*/ 6848475 h 6848475"/>
              <a:gd name="connsiteX3" fmla="*/ 0 w 9182099"/>
              <a:gd name="connsiteY3" fmla="*/ 6848475 h 6848475"/>
              <a:gd name="connsiteX4" fmla="*/ 0 w 9182099"/>
              <a:gd name="connsiteY4" fmla="*/ 0 h 6848475"/>
              <a:gd name="connsiteX0" fmla="*/ 0 w 9184480"/>
              <a:gd name="connsiteY0" fmla="*/ 0 h 6848475"/>
              <a:gd name="connsiteX1" fmla="*/ 9184480 w 9184480"/>
              <a:gd name="connsiteY1" fmla="*/ 0 h 6848475"/>
              <a:gd name="connsiteX2" fmla="*/ 7286624 w 9184480"/>
              <a:gd name="connsiteY2" fmla="*/ 6848475 h 6848475"/>
              <a:gd name="connsiteX3" fmla="*/ 0 w 9184480"/>
              <a:gd name="connsiteY3" fmla="*/ 6848475 h 6848475"/>
              <a:gd name="connsiteX4" fmla="*/ 0 w 9184480"/>
              <a:gd name="connsiteY4" fmla="*/ 0 h 684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480" h="6848475">
                <a:moveTo>
                  <a:pt x="0" y="0"/>
                </a:moveTo>
                <a:lnTo>
                  <a:pt x="9184480" y="0"/>
                </a:lnTo>
                <a:lnTo>
                  <a:pt x="7286624" y="6848475"/>
                </a:lnTo>
                <a:lnTo>
                  <a:pt x="0" y="684847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489388" y="1455738"/>
            <a:ext cx="7562412" cy="1484312"/>
          </a:xfrm>
        </p:spPr>
        <p:txBody>
          <a:bodyPr anchor="b">
            <a:normAutofit/>
          </a:bodyPr>
          <a:lstStyle>
            <a:lvl1pPr algn="l">
              <a:defRPr sz="4800">
                <a:solidFill>
                  <a:schemeClr val="bg1"/>
                </a:solidFill>
              </a:defRPr>
            </a:lvl1pPr>
          </a:lstStyle>
          <a:p>
            <a:r>
              <a:rPr lang="en-US"/>
              <a:t>Click to edit Master title style</a:t>
            </a:r>
            <a:endParaRPr lang="en-NZ"/>
          </a:p>
        </p:txBody>
      </p:sp>
      <p:sp>
        <p:nvSpPr>
          <p:cNvPr id="3" name="Subtitle 2"/>
          <p:cNvSpPr>
            <a:spLocks noGrp="1"/>
          </p:cNvSpPr>
          <p:nvPr>
            <p:ph type="subTitle" idx="1"/>
          </p:nvPr>
        </p:nvSpPr>
        <p:spPr>
          <a:xfrm>
            <a:off x="489388" y="2965450"/>
            <a:ext cx="7562412" cy="1204803"/>
          </a:xfrm>
        </p:spPr>
        <p:txBody>
          <a:bodyPr>
            <a:noAutofit/>
          </a:bodyPr>
          <a:lstStyle>
            <a:lvl1pPr marL="0" indent="0" algn="l">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Tree>
    <p:extLst>
      <p:ext uri="{BB962C8B-B14F-4D97-AF65-F5344CB8AC3E}">
        <p14:creationId xmlns:p14="http://schemas.microsoft.com/office/powerpoint/2010/main" val="90727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ubtitle Slide - Yellow">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20"/>
          <a:stretch/>
        </p:blipFill>
        <p:spPr>
          <a:xfrm>
            <a:off x="3492299" y="0"/>
            <a:ext cx="8699702" cy="6858000"/>
          </a:xfrm>
          <a:prstGeom prst="rect">
            <a:avLst/>
          </a:prstGeom>
        </p:spPr>
      </p:pic>
      <p:sp>
        <p:nvSpPr>
          <p:cNvPr id="11" name="Rectangle 10"/>
          <p:cNvSpPr/>
          <p:nvPr userDrawn="1"/>
        </p:nvSpPr>
        <p:spPr>
          <a:xfrm>
            <a:off x="1" y="0"/>
            <a:ext cx="9184480" cy="6858000"/>
          </a:xfrm>
          <a:custGeom>
            <a:avLst/>
            <a:gdLst>
              <a:gd name="connsiteX0" fmla="*/ 0 w 7286624"/>
              <a:gd name="connsiteY0" fmla="*/ 0 h 6848475"/>
              <a:gd name="connsiteX1" fmla="*/ 7286624 w 7286624"/>
              <a:gd name="connsiteY1" fmla="*/ 0 h 6848475"/>
              <a:gd name="connsiteX2" fmla="*/ 7286624 w 7286624"/>
              <a:gd name="connsiteY2" fmla="*/ 6848475 h 6848475"/>
              <a:gd name="connsiteX3" fmla="*/ 0 w 7286624"/>
              <a:gd name="connsiteY3" fmla="*/ 6848475 h 6848475"/>
              <a:gd name="connsiteX4" fmla="*/ 0 w 7286624"/>
              <a:gd name="connsiteY4" fmla="*/ 0 h 6848475"/>
              <a:gd name="connsiteX0" fmla="*/ 0 w 9182099"/>
              <a:gd name="connsiteY0" fmla="*/ 0 h 6848475"/>
              <a:gd name="connsiteX1" fmla="*/ 9182099 w 9182099"/>
              <a:gd name="connsiteY1" fmla="*/ 9525 h 6848475"/>
              <a:gd name="connsiteX2" fmla="*/ 7286624 w 9182099"/>
              <a:gd name="connsiteY2" fmla="*/ 6848475 h 6848475"/>
              <a:gd name="connsiteX3" fmla="*/ 0 w 9182099"/>
              <a:gd name="connsiteY3" fmla="*/ 6848475 h 6848475"/>
              <a:gd name="connsiteX4" fmla="*/ 0 w 9182099"/>
              <a:gd name="connsiteY4" fmla="*/ 0 h 6848475"/>
              <a:gd name="connsiteX0" fmla="*/ 0 w 9184480"/>
              <a:gd name="connsiteY0" fmla="*/ 0 h 6848475"/>
              <a:gd name="connsiteX1" fmla="*/ 9184480 w 9184480"/>
              <a:gd name="connsiteY1" fmla="*/ 0 h 6848475"/>
              <a:gd name="connsiteX2" fmla="*/ 7286624 w 9184480"/>
              <a:gd name="connsiteY2" fmla="*/ 6848475 h 6848475"/>
              <a:gd name="connsiteX3" fmla="*/ 0 w 9184480"/>
              <a:gd name="connsiteY3" fmla="*/ 6848475 h 6848475"/>
              <a:gd name="connsiteX4" fmla="*/ 0 w 9184480"/>
              <a:gd name="connsiteY4" fmla="*/ 0 h 684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480" h="6848475">
                <a:moveTo>
                  <a:pt x="0" y="0"/>
                </a:moveTo>
                <a:lnTo>
                  <a:pt x="9184480" y="0"/>
                </a:lnTo>
                <a:lnTo>
                  <a:pt x="7286624" y="6848475"/>
                </a:lnTo>
                <a:lnTo>
                  <a:pt x="0" y="684847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489388" y="1455738"/>
            <a:ext cx="7562412" cy="1484312"/>
          </a:xfrm>
        </p:spPr>
        <p:txBody>
          <a:bodyPr anchor="b">
            <a:normAutofit/>
          </a:bodyPr>
          <a:lstStyle>
            <a:lvl1pPr algn="l">
              <a:defRPr sz="4800">
                <a:solidFill>
                  <a:schemeClr val="tx2"/>
                </a:solidFill>
              </a:defRPr>
            </a:lvl1pPr>
          </a:lstStyle>
          <a:p>
            <a:r>
              <a:rPr lang="en-US"/>
              <a:t>Click to edit Master title style</a:t>
            </a:r>
            <a:endParaRPr lang="en-NZ"/>
          </a:p>
        </p:txBody>
      </p:sp>
      <p:sp>
        <p:nvSpPr>
          <p:cNvPr id="3" name="Subtitle 2"/>
          <p:cNvSpPr>
            <a:spLocks noGrp="1"/>
          </p:cNvSpPr>
          <p:nvPr>
            <p:ph type="subTitle" idx="1"/>
          </p:nvPr>
        </p:nvSpPr>
        <p:spPr>
          <a:xfrm>
            <a:off x="489388" y="2965450"/>
            <a:ext cx="7562412" cy="1204803"/>
          </a:xfrm>
        </p:spPr>
        <p:txBody>
          <a:bodyPr>
            <a:noAutofit/>
          </a:bodyPr>
          <a:lstStyle>
            <a:lvl1pPr marL="0" indent="0" algn="l">
              <a:buNone/>
              <a:defRPr sz="4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Tree>
    <p:extLst>
      <p:ext uri="{BB962C8B-B14F-4D97-AF65-F5344CB8AC3E}">
        <p14:creationId xmlns:p14="http://schemas.microsoft.com/office/powerpoint/2010/main" val="416164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Text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6195117"/>
            <a:ext cx="12192000" cy="667331"/>
          </a:xfrm>
          <a:prstGeom prst="rect">
            <a:avLst/>
          </a:prstGeom>
        </p:spPr>
      </p:pic>
      <p:sp>
        <p:nvSpPr>
          <p:cNvPr id="2" name="Title 1"/>
          <p:cNvSpPr>
            <a:spLocks noGrp="1"/>
          </p:cNvSpPr>
          <p:nvPr>
            <p:ph type="title"/>
          </p:nvPr>
        </p:nvSpPr>
        <p:spPr>
          <a:xfrm>
            <a:off x="521226" y="1302119"/>
            <a:ext cx="11263650" cy="1325563"/>
          </a:xfrm>
        </p:spPr>
        <p:txBody>
          <a:bodyPr>
            <a:normAutofit/>
          </a:bodyPr>
          <a:lstStyle>
            <a:lvl1pPr>
              <a:defRPr sz="5400">
                <a:solidFill>
                  <a:schemeClr val="tx2"/>
                </a:solidFill>
                <a:latin typeface="+mn-lt"/>
              </a:defRPr>
            </a:lvl1pPr>
          </a:lstStyle>
          <a:p>
            <a:r>
              <a:rPr lang="en-US"/>
              <a:t>Click to edit Master title style</a:t>
            </a:r>
            <a:endParaRPr lang="en-NZ"/>
          </a:p>
        </p:txBody>
      </p:sp>
      <p:sp>
        <p:nvSpPr>
          <p:cNvPr id="3" name="Content Placeholder 2"/>
          <p:cNvSpPr>
            <a:spLocks noGrp="1"/>
          </p:cNvSpPr>
          <p:nvPr>
            <p:ph idx="1"/>
          </p:nvPr>
        </p:nvSpPr>
        <p:spPr>
          <a:xfrm>
            <a:off x="564356" y="2889851"/>
            <a:ext cx="11220520" cy="3027871"/>
          </a:xfrm>
        </p:spPr>
        <p:txBody>
          <a:bodyPr/>
          <a:lstStyle>
            <a:lvl1pPr marL="0" indent="0">
              <a:lnSpc>
                <a:spcPct val="100000"/>
              </a:lnSpc>
              <a:buNone/>
              <a:defRPr sz="2400">
                <a:solidFill>
                  <a:schemeClr val="tx2"/>
                </a:solidFill>
              </a:defRPr>
            </a:lvl1pPr>
            <a:lvl2pPr marL="896938" indent="-361950">
              <a:lnSpc>
                <a:spcPct val="100000"/>
              </a:lnSpc>
              <a:spcBef>
                <a:spcPts val="1200"/>
              </a:spcBef>
              <a:defRPr sz="2400">
                <a:solidFill>
                  <a:schemeClr val="tx2"/>
                </a:solidFill>
              </a:defRPr>
            </a:lvl2pPr>
            <a:lvl3pPr marL="1431925" indent="-354013">
              <a:lnSpc>
                <a:spcPct val="100000"/>
              </a:lnSpc>
              <a:spcBef>
                <a:spcPts val="1000"/>
              </a:spcBef>
              <a:buFont typeface="Arial" panose="020B0604020202020204" pitchFamily="34" charset="0"/>
              <a:buChar char="»"/>
              <a:defRPr sz="2400">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US"/>
              <a:t>Click to edit Master text styles</a:t>
            </a:r>
          </a:p>
          <a:p>
            <a:pPr lvl="1"/>
            <a:r>
              <a:rPr lang="en-US"/>
              <a:t>Second level</a:t>
            </a:r>
          </a:p>
          <a:p>
            <a:pPr lvl="2"/>
            <a:r>
              <a:rPr lang="en-US"/>
              <a:t>Third level</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356" y="334825"/>
            <a:ext cx="2336006" cy="584002"/>
          </a:xfrm>
          <a:prstGeom prst="rect">
            <a:avLst/>
          </a:prstGeom>
        </p:spPr>
      </p:pic>
      <p:sp>
        <p:nvSpPr>
          <p:cNvPr id="11" name="Slide Number Placeholder 5"/>
          <p:cNvSpPr>
            <a:spLocks noGrp="1"/>
          </p:cNvSpPr>
          <p:nvPr>
            <p:ph type="sldNum" sz="quarter" idx="4"/>
          </p:nvPr>
        </p:nvSpPr>
        <p:spPr>
          <a:xfrm>
            <a:off x="11220449" y="416850"/>
            <a:ext cx="564427" cy="365125"/>
          </a:xfrm>
          <a:prstGeom prst="rect">
            <a:avLst/>
          </a:prstGeom>
        </p:spPr>
        <p:txBody>
          <a:bodyPr vert="horz" lIns="91440" tIns="45720" rIns="0" bIns="45720" rtlCol="0" anchor="ctr"/>
          <a:lstStyle>
            <a:lvl1pPr algn="r">
              <a:defRPr sz="1000" b="1">
                <a:solidFill>
                  <a:schemeClr val="tx2"/>
                </a:solidFill>
              </a:defRPr>
            </a:lvl1pPr>
          </a:lstStyle>
          <a:p>
            <a:fld id="{195E159E-8A7D-4D55-800F-D6D8D6F96419}" type="slidenum">
              <a:rPr lang="en-NZ" smtClean="0"/>
              <a:pPr/>
              <a:t>‹#›</a:t>
            </a:fld>
            <a:endParaRPr lang="en-NZ"/>
          </a:p>
        </p:txBody>
      </p:sp>
    </p:spTree>
    <p:extLst>
      <p:ext uri="{BB962C8B-B14F-4D97-AF65-F5344CB8AC3E}">
        <p14:creationId xmlns:p14="http://schemas.microsoft.com/office/powerpoint/2010/main" val="121642578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NZ"/>
              <a:t>Day and Month</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a:t>Presentation 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E159E-8A7D-4D55-800F-D6D8D6F96419}" type="slidenum">
              <a:rPr lang="en-NZ" smtClean="0"/>
              <a:t>‹#›</a:t>
            </a:fld>
            <a:endParaRPr lang="en-NZ"/>
          </a:p>
        </p:txBody>
      </p:sp>
      <p:sp>
        <p:nvSpPr>
          <p:cNvPr id="8" name="TextBox 7">
            <a:extLst>
              <a:ext uri="{FF2B5EF4-FFF2-40B4-BE49-F238E27FC236}">
                <a16:creationId xmlns:a16="http://schemas.microsoft.com/office/drawing/2014/main" id="{B13E0B90-14BB-6C3D-0CD0-A74D8D099675}"/>
              </a:ext>
            </a:extLst>
          </p:cNvPr>
          <p:cNvSpPr txBox="1"/>
          <p:nvPr userDrawn="1">
            <p:extLst>
              <p:ext uri="{1162E1C5-73C7-4A58-AE30-91384D911F3F}">
                <p184:classification xmlns:p184="http://schemas.microsoft.com/office/powerpoint/2018/4/main" val="ftr"/>
              </p:ext>
            </p:extLst>
          </p:nvPr>
        </p:nvSpPr>
        <p:spPr>
          <a:xfrm>
            <a:off x="5023612" y="6642100"/>
            <a:ext cx="2170113" cy="152400"/>
          </a:xfrm>
          <a:prstGeom prst="rect">
            <a:avLst/>
          </a:prstGeom>
        </p:spPr>
        <p:txBody>
          <a:bodyPr horzOverflow="overflow" lIns="0" tIns="0" rIns="0" bIns="0">
            <a:spAutoFit/>
          </a:bodyPr>
          <a:lstStyle/>
          <a:p>
            <a:pPr algn="l"/>
            <a:r>
              <a:rPr lang="en-NZ" sz="1000">
                <a:solidFill>
                  <a:srgbClr val="000000">
                    <a:alpha val="50000"/>
                  </a:srgbClr>
                </a:solidFill>
                <a:latin typeface="Aptos" panose="020B0004020202020204" pitchFamily="34" charset="0"/>
              </a:rPr>
              <a:t>[IN-CONFIDENCE:RELEASE EXTERNAL]</a:t>
            </a:r>
          </a:p>
        </p:txBody>
      </p:sp>
    </p:spTree>
    <p:extLst>
      <p:ext uri="{BB962C8B-B14F-4D97-AF65-F5344CB8AC3E}">
        <p14:creationId xmlns:p14="http://schemas.microsoft.com/office/powerpoint/2010/main" val="14027782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50" r:id="rId9"/>
    <p:sldLayoutId id="2147483668" r:id="rId10"/>
    <p:sldLayoutId id="2147483669" r:id="rId11"/>
    <p:sldLayoutId id="2147483667"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6936" y="2679105"/>
            <a:ext cx="7562412" cy="2537131"/>
          </a:xfrm>
        </p:spPr>
        <p:txBody>
          <a:bodyPr vert="horz" lIns="91440" tIns="45720" rIns="91440" bIns="45720" rtlCol="0" anchor="t">
            <a:noAutofit/>
          </a:bodyPr>
          <a:lstStyle/>
          <a:p>
            <a:r>
              <a:rPr lang="en-NZ" sz="2800" dirty="0"/>
              <a:t>Information session</a:t>
            </a:r>
            <a:endParaRPr lang="en-NZ" sz="2800" dirty="0">
              <a:cs typeface="Arial"/>
            </a:endParaRPr>
          </a:p>
          <a:p>
            <a:endParaRPr lang="en-NZ" sz="2800" dirty="0">
              <a:cs typeface="Arial"/>
            </a:endParaRPr>
          </a:p>
          <a:p>
            <a:r>
              <a:rPr lang="en-NZ" sz="2000" dirty="0"/>
              <a:t>Thank you for joining us – the live event will start shortly</a:t>
            </a:r>
            <a:endParaRPr lang="en-NZ" sz="2000" dirty="0">
              <a:cs typeface="Arial"/>
            </a:endParaRPr>
          </a:p>
          <a:p>
            <a:endParaRPr lang="en-NZ" sz="2000" dirty="0"/>
          </a:p>
          <a:p>
            <a:r>
              <a:rPr lang="en-NZ" sz="2000" dirty="0"/>
              <a:t>March 2026</a:t>
            </a:r>
            <a:endParaRPr lang="en-NZ" dirty="0"/>
          </a:p>
        </p:txBody>
      </p:sp>
      <p:sp>
        <p:nvSpPr>
          <p:cNvPr id="6" name="Title 5">
            <a:extLst>
              <a:ext uri="{FF2B5EF4-FFF2-40B4-BE49-F238E27FC236}">
                <a16:creationId xmlns:a16="http://schemas.microsoft.com/office/drawing/2014/main" id="{B6C927B8-3CD2-8561-729D-E92FF9E8362C}"/>
              </a:ext>
            </a:extLst>
          </p:cNvPr>
          <p:cNvSpPr>
            <a:spLocks noGrp="1"/>
          </p:cNvSpPr>
          <p:nvPr>
            <p:ph type="ctrTitle"/>
          </p:nvPr>
        </p:nvSpPr>
        <p:spPr>
          <a:xfrm>
            <a:off x="336936" y="2015613"/>
            <a:ext cx="7735348" cy="663492"/>
          </a:xfrm>
        </p:spPr>
        <p:txBody>
          <a:bodyPr>
            <a:noAutofit/>
          </a:bodyPr>
          <a:lstStyle/>
          <a:p>
            <a:r>
              <a:rPr lang="en-NZ" sz="3600">
                <a:latin typeface="Arial"/>
                <a:cs typeface="Arial"/>
              </a:rPr>
              <a:t>Flexible fund funding approach</a:t>
            </a:r>
            <a:endParaRPr lang="en-US" sz="3600">
              <a:latin typeface="Arial"/>
              <a:cs typeface="Arial"/>
            </a:endParaRPr>
          </a:p>
        </p:txBody>
      </p:sp>
    </p:spTree>
    <p:extLst>
      <p:ext uri="{BB962C8B-B14F-4D97-AF65-F5344CB8AC3E}">
        <p14:creationId xmlns:p14="http://schemas.microsoft.com/office/powerpoint/2010/main" val="8770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4EE-8385-54E4-9497-6156EA480468}"/>
              </a:ext>
            </a:extLst>
          </p:cNvPr>
          <p:cNvSpPr>
            <a:spLocks noGrp="1"/>
          </p:cNvSpPr>
          <p:nvPr>
            <p:ph type="title"/>
          </p:nvPr>
        </p:nvSpPr>
        <p:spPr>
          <a:xfrm>
            <a:off x="521226" y="1302120"/>
            <a:ext cx="11263650" cy="672154"/>
          </a:xfrm>
        </p:spPr>
        <p:txBody>
          <a:bodyPr>
            <a:normAutofit/>
          </a:bodyPr>
          <a:lstStyle/>
          <a:p>
            <a:r>
              <a:rPr lang="en-NZ" sz="3600" b="1"/>
              <a:t>Contingency</a:t>
            </a:r>
          </a:p>
        </p:txBody>
      </p:sp>
      <p:sp>
        <p:nvSpPr>
          <p:cNvPr id="3" name="Content Placeholder 2">
            <a:extLst>
              <a:ext uri="{FF2B5EF4-FFF2-40B4-BE49-F238E27FC236}">
                <a16:creationId xmlns:a16="http://schemas.microsoft.com/office/drawing/2014/main" id="{6B6B1389-0B51-1CFA-9FB5-F7EB2970DE08}"/>
              </a:ext>
            </a:extLst>
          </p:cNvPr>
          <p:cNvSpPr>
            <a:spLocks noGrp="1"/>
          </p:cNvSpPr>
          <p:nvPr>
            <p:ph idx="1"/>
          </p:nvPr>
        </p:nvSpPr>
        <p:spPr>
          <a:xfrm>
            <a:off x="564356" y="1974274"/>
            <a:ext cx="11220520" cy="4272414"/>
          </a:xfrm>
        </p:spPr>
        <p:txBody>
          <a:bodyPr>
            <a:noAutofit/>
          </a:bodyPr>
          <a:lstStyle/>
          <a:p>
            <a:r>
              <a:rPr lang="en-NZ" sz="2200"/>
              <a:t>Over the life of the contract, the Contingency is used to absorb cashflow requirements that are not otherwise provided for in other components of the Agreed Amount. For example:</a:t>
            </a:r>
          </a:p>
          <a:p>
            <a:pPr marL="342900" indent="-342900">
              <a:buFont typeface="Arial" panose="020B0604020202020204" pitchFamily="34" charset="0"/>
              <a:buChar char="•"/>
            </a:pPr>
            <a:r>
              <a:rPr lang="en-NZ" sz="2200"/>
              <a:t>Covering potential differences between:</a:t>
            </a:r>
          </a:p>
          <a:p>
            <a:pPr marL="801688" lvl="1" indent="-342900"/>
            <a:r>
              <a:rPr lang="en-NZ" sz="2200"/>
              <a:t>the index-adjusted cost components of the agreed amount and actual costs</a:t>
            </a:r>
          </a:p>
          <a:p>
            <a:pPr marL="801688" lvl="1" indent="-342900"/>
            <a:r>
              <a:rPr lang="en-NZ" sz="2200"/>
              <a:t>the debt servicing and repayment component of the agreed amount and actual debt servicing and repayment amounts (including interest rate changes)</a:t>
            </a:r>
          </a:p>
          <a:p>
            <a:pPr marL="342900" indent="-342900">
              <a:buFont typeface="Arial" panose="020B0604020202020204" pitchFamily="34" charset="0"/>
              <a:buChar char="•"/>
            </a:pPr>
            <a:r>
              <a:rPr lang="en-NZ" sz="2200"/>
              <a:t>Covering costs that are not otherwise included in the make-up of agreed amount, such as capital replacement costs.</a:t>
            </a:r>
          </a:p>
          <a:p>
            <a:pPr marL="342900" indent="-342900">
              <a:buFont typeface="Arial" panose="020B0604020202020204" pitchFamily="34" charset="0"/>
              <a:buChar char="•"/>
            </a:pPr>
            <a:r>
              <a:rPr lang="en-NZ" sz="2200"/>
              <a:t>Providing sufficient cashflow to meet debt covenants.</a:t>
            </a:r>
          </a:p>
        </p:txBody>
      </p:sp>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10</a:t>
            </a:fld>
            <a:endParaRPr lang="en-NZ"/>
          </a:p>
        </p:txBody>
      </p:sp>
    </p:spTree>
    <p:extLst>
      <p:ext uri="{BB962C8B-B14F-4D97-AF65-F5344CB8AC3E}">
        <p14:creationId xmlns:p14="http://schemas.microsoft.com/office/powerpoint/2010/main" val="37129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4EE-8385-54E4-9497-6156EA480468}"/>
              </a:ext>
            </a:extLst>
          </p:cNvPr>
          <p:cNvSpPr>
            <a:spLocks noGrp="1"/>
          </p:cNvSpPr>
          <p:nvPr>
            <p:ph type="title"/>
          </p:nvPr>
        </p:nvSpPr>
        <p:spPr>
          <a:xfrm>
            <a:off x="521226" y="1302120"/>
            <a:ext cx="11263650" cy="672154"/>
          </a:xfrm>
        </p:spPr>
        <p:txBody>
          <a:bodyPr>
            <a:normAutofit/>
          </a:bodyPr>
          <a:lstStyle/>
          <a:p>
            <a:r>
              <a:rPr lang="en-NZ" sz="3600" b="1"/>
              <a:t>Contingency Increase Level</a:t>
            </a:r>
          </a:p>
        </p:txBody>
      </p:sp>
      <p:sp>
        <p:nvSpPr>
          <p:cNvPr id="3" name="Content Placeholder 2">
            <a:extLst>
              <a:ext uri="{FF2B5EF4-FFF2-40B4-BE49-F238E27FC236}">
                <a16:creationId xmlns:a16="http://schemas.microsoft.com/office/drawing/2014/main" id="{6B6B1389-0B51-1CFA-9FB5-F7EB2970DE08}"/>
              </a:ext>
            </a:extLst>
          </p:cNvPr>
          <p:cNvSpPr>
            <a:spLocks noGrp="1"/>
          </p:cNvSpPr>
          <p:nvPr>
            <p:ph idx="1"/>
          </p:nvPr>
        </p:nvSpPr>
        <p:spPr>
          <a:xfrm>
            <a:off x="564355" y="2217697"/>
            <a:ext cx="4138273" cy="3670485"/>
          </a:xfrm>
        </p:spPr>
        <p:txBody>
          <a:bodyPr>
            <a:noAutofit/>
          </a:bodyPr>
          <a:lstStyle/>
          <a:p>
            <a:pPr marL="342900" indent="-342900">
              <a:buFont typeface="Arial" panose="020B0604020202020204" pitchFamily="34" charset="0"/>
              <a:buChar char="•"/>
            </a:pPr>
            <a:r>
              <a:rPr lang="en-NZ" sz="2000"/>
              <a:t>Rate at which the contingency component of the Agreed Amount increases</a:t>
            </a:r>
          </a:p>
          <a:p>
            <a:pPr marL="342900" indent="-342900">
              <a:buFont typeface="Arial" panose="020B0604020202020204" pitchFamily="34" charset="0"/>
              <a:buChar char="•"/>
            </a:pPr>
            <a:r>
              <a:rPr lang="en-NZ" sz="2000"/>
              <a:t>Impacts whole of life cost</a:t>
            </a:r>
          </a:p>
          <a:p>
            <a:pPr marL="342900" indent="-342900">
              <a:buFont typeface="Arial" panose="020B0604020202020204" pitchFamily="34" charset="0"/>
              <a:buChar char="•"/>
            </a:pPr>
            <a:r>
              <a:rPr lang="en-NZ" sz="2000"/>
              <a:t>Four options – very low, low, medium and high</a:t>
            </a:r>
          </a:p>
          <a:p>
            <a:pPr marL="342900" indent="-342900">
              <a:buFont typeface="Arial" panose="020B0604020202020204" pitchFamily="34" charset="0"/>
              <a:buChar char="•"/>
            </a:pPr>
            <a:r>
              <a:rPr lang="en-NZ" sz="2000"/>
              <a:t>Minimum rate of increase (very low) is CPI</a:t>
            </a:r>
          </a:p>
          <a:p>
            <a:endParaRPr lang="en-NZ" sz="2000"/>
          </a:p>
        </p:txBody>
      </p:sp>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11</a:t>
            </a:fld>
            <a:endParaRPr lang="en-NZ"/>
          </a:p>
        </p:txBody>
      </p:sp>
      <p:pic>
        <p:nvPicPr>
          <p:cNvPr id="5" name="Picture 4">
            <a:extLst>
              <a:ext uri="{FF2B5EF4-FFF2-40B4-BE49-F238E27FC236}">
                <a16:creationId xmlns:a16="http://schemas.microsoft.com/office/drawing/2014/main" id="{CA8A62C3-31EF-8598-1DC5-C472C4042A66}"/>
              </a:ext>
            </a:extLst>
          </p:cNvPr>
          <p:cNvPicPr>
            <a:picLocks noChangeAspect="1"/>
          </p:cNvPicPr>
          <p:nvPr/>
        </p:nvPicPr>
        <p:blipFill>
          <a:blip r:embed="rId3"/>
          <a:stretch>
            <a:fillRect/>
          </a:stretch>
        </p:blipFill>
        <p:spPr>
          <a:xfrm>
            <a:off x="5239820" y="2060837"/>
            <a:ext cx="6052548" cy="3943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968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12</a:t>
            </a:fld>
            <a:endParaRPr lang="en-NZ"/>
          </a:p>
        </p:txBody>
      </p:sp>
      <p:sp>
        <p:nvSpPr>
          <p:cNvPr id="9" name="Rectangle: Rounded Corners 8">
            <a:extLst>
              <a:ext uri="{FF2B5EF4-FFF2-40B4-BE49-F238E27FC236}">
                <a16:creationId xmlns:a16="http://schemas.microsoft.com/office/drawing/2014/main" id="{ED856680-9D42-18F2-2AC4-685B0DE9AD48}"/>
              </a:ext>
            </a:extLst>
          </p:cNvPr>
          <p:cNvSpPr/>
          <p:nvPr/>
        </p:nvSpPr>
        <p:spPr>
          <a:xfrm>
            <a:off x="7711579" y="1656041"/>
            <a:ext cx="2325050" cy="1147104"/>
          </a:xfrm>
          <a:prstGeom prst="roundRect">
            <a:avLst>
              <a:gd name="adj" fmla="val 1936"/>
            </a:avLst>
          </a:prstGeom>
          <a:solidFill>
            <a:schemeClr val="tx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a:solidFill>
                  <a:schemeClr val="bg1"/>
                </a:solidFill>
              </a:rPr>
              <a:t>Crown year 1 cost</a:t>
            </a:r>
          </a:p>
        </p:txBody>
      </p:sp>
      <p:sp>
        <p:nvSpPr>
          <p:cNvPr id="10" name="Rectangle: Rounded Corners 9">
            <a:extLst>
              <a:ext uri="{FF2B5EF4-FFF2-40B4-BE49-F238E27FC236}">
                <a16:creationId xmlns:a16="http://schemas.microsoft.com/office/drawing/2014/main" id="{F347ACB4-B0EE-5A59-8496-A6A0DD3F0377}"/>
              </a:ext>
            </a:extLst>
          </p:cNvPr>
          <p:cNvSpPr/>
          <p:nvPr/>
        </p:nvSpPr>
        <p:spPr>
          <a:xfrm>
            <a:off x="2416630" y="1656042"/>
            <a:ext cx="2325050" cy="1147104"/>
          </a:xfrm>
          <a:prstGeom prst="roundRect">
            <a:avLst>
              <a:gd name="adj" fmla="val 1936"/>
            </a:avLst>
          </a:prstGeom>
          <a:solidFill>
            <a:schemeClr val="bg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a:solidFill>
                  <a:schemeClr val="tx1"/>
                </a:solidFill>
              </a:rPr>
              <a:t>Contingency amount </a:t>
            </a:r>
          </a:p>
          <a:p>
            <a:pPr algn="ctr"/>
            <a:r>
              <a:rPr lang="en-NZ">
                <a:solidFill>
                  <a:schemeClr val="tx1"/>
                </a:solidFill>
              </a:rPr>
              <a:t>(in financial model)</a:t>
            </a:r>
            <a:endParaRPr lang="en-NZ" sz="2400">
              <a:solidFill>
                <a:schemeClr val="tx1"/>
              </a:solidFill>
            </a:endParaRPr>
          </a:p>
        </p:txBody>
      </p:sp>
      <p:sp>
        <p:nvSpPr>
          <p:cNvPr id="11" name="Rectangle: Rounded Corners 10">
            <a:extLst>
              <a:ext uri="{FF2B5EF4-FFF2-40B4-BE49-F238E27FC236}">
                <a16:creationId xmlns:a16="http://schemas.microsoft.com/office/drawing/2014/main" id="{AE9036EE-1DC2-BFEB-7A2B-A93C0D013C5A}"/>
              </a:ext>
            </a:extLst>
          </p:cNvPr>
          <p:cNvSpPr/>
          <p:nvPr/>
        </p:nvSpPr>
        <p:spPr>
          <a:xfrm>
            <a:off x="7711579" y="3294836"/>
            <a:ext cx="2325050" cy="1147102"/>
          </a:xfrm>
          <a:prstGeom prst="roundRect">
            <a:avLst>
              <a:gd name="adj" fmla="val 1936"/>
            </a:avLst>
          </a:prstGeom>
          <a:solidFill>
            <a:schemeClr val="tx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a:solidFill>
                  <a:schemeClr val="bg1"/>
                </a:solidFill>
              </a:rPr>
              <a:t>Crown whole of life cost</a:t>
            </a:r>
          </a:p>
        </p:txBody>
      </p:sp>
      <p:sp>
        <p:nvSpPr>
          <p:cNvPr id="12" name="Rectangle: Rounded Corners 11">
            <a:extLst>
              <a:ext uri="{FF2B5EF4-FFF2-40B4-BE49-F238E27FC236}">
                <a16:creationId xmlns:a16="http://schemas.microsoft.com/office/drawing/2014/main" id="{10B2AC12-186C-6F2D-71E6-61F9CEB8EC49}"/>
              </a:ext>
            </a:extLst>
          </p:cNvPr>
          <p:cNvSpPr/>
          <p:nvPr/>
        </p:nvSpPr>
        <p:spPr>
          <a:xfrm>
            <a:off x="2416630" y="3294834"/>
            <a:ext cx="2325050" cy="1147103"/>
          </a:xfrm>
          <a:prstGeom prst="roundRect">
            <a:avLst>
              <a:gd name="adj" fmla="val 1936"/>
            </a:avLst>
          </a:prstGeom>
          <a:solidFill>
            <a:schemeClr val="bg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a:solidFill>
                  <a:schemeClr val="tx1"/>
                </a:solidFill>
              </a:rPr>
              <a:t>Contingency increase level</a:t>
            </a:r>
          </a:p>
        </p:txBody>
      </p:sp>
      <p:sp>
        <p:nvSpPr>
          <p:cNvPr id="13" name="Arrow: Right 12">
            <a:extLst>
              <a:ext uri="{FF2B5EF4-FFF2-40B4-BE49-F238E27FC236}">
                <a16:creationId xmlns:a16="http://schemas.microsoft.com/office/drawing/2014/main" id="{CC9A8823-A7ED-4256-ED42-E6D33CD779E6}"/>
              </a:ext>
            </a:extLst>
          </p:cNvPr>
          <p:cNvSpPr/>
          <p:nvPr/>
        </p:nvSpPr>
        <p:spPr>
          <a:xfrm>
            <a:off x="4999512" y="1849583"/>
            <a:ext cx="2450810" cy="76002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Z"/>
              <a:t>Impacts</a:t>
            </a:r>
          </a:p>
        </p:txBody>
      </p:sp>
      <p:sp>
        <p:nvSpPr>
          <p:cNvPr id="14" name="Arrow: Right 13">
            <a:extLst>
              <a:ext uri="{FF2B5EF4-FFF2-40B4-BE49-F238E27FC236}">
                <a16:creationId xmlns:a16="http://schemas.microsoft.com/office/drawing/2014/main" id="{50725AE3-9599-0A1E-7CEC-8297F496C033}"/>
              </a:ext>
            </a:extLst>
          </p:cNvPr>
          <p:cNvSpPr/>
          <p:nvPr/>
        </p:nvSpPr>
        <p:spPr>
          <a:xfrm>
            <a:off x="4999512" y="3488375"/>
            <a:ext cx="2450810" cy="76002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Z"/>
              <a:t>Impacts</a:t>
            </a:r>
          </a:p>
        </p:txBody>
      </p:sp>
      <p:sp>
        <p:nvSpPr>
          <p:cNvPr id="15" name="Title 1">
            <a:extLst>
              <a:ext uri="{FF2B5EF4-FFF2-40B4-BE49-F238E27FC236}">
                <a16:creationId xmlns:a16="http://schemas.microsoft.com/office/drawing/2014/main" id="{8C48D668-40B4-A73F-4293-485FD90AB250}"/>
              </a:ext>
            </a:extLst>
          </p:cNvPr>
          <p:cNvSpPr>
            <a:spLocks noGrp="1"/>
          </p:cNvSpPr>
          <p:nvPr>
            <p:ph type="title"/>
          </p:nvPr>
        </p:nvSpPr>
        <p:spPr>
          <a:xfrm>
            <a:off x="593092" y="4984632"/>
            <a:ext cx="11263650" cy="672154"/>
          </a:xfrm>
        </p:spPr>
        <p:txBody>
          <a:bodyPr>
            <a:noAutofit/>
          </a:bodyPr>
          <a:lstStyle/>
          <a:p>
            <a:pPr algn="ctr"/>
            <a:r>
              <a:rPr lang="en-NZ" sz="2800"/>
              <a:t>Both are important and will be included in cost assessment</a:t>
            </a:r>
          </a:p>
        </p:txBody>
      </p:sp>
    </p:spTree>
    <p:extLst>
      <p:ext uri="{BB962C8B-B14F-4D97-AF65-F5344CB8AC3E}">
        <p14:creationId xmlns:p14="http://schemas.microsoft.com/office/powerpoint/2010/main" val="422110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4EE-8385-54E4-9497-6156EA480468}"/>
              </a:ext>
            </a:extLst>
          </p:cNvPr>
          <p:cNvSpPr>
            <a:spLocks noGrp="1"/>
          </p:cNvSpPr>
          <p:nvPr>
            <p:ph type="title"/>
          </p:nvPr>
        </p:nvSpPr>
        <p:spPr>
          <a:xfrm>
            <a:off x="521226" y="1064614"/>
            <a:ext cx="11263650" cy="672154"/>
          </a:xfrm>
        </p:spPr>
        <p:txBody>
          <a:bodyPr>
            <a:normAutofit/>
          </a:bodyPr>
          <a:lstStyle/>
          <a:p>
            <a:r>
              <a:rPr lang="en-NZ" sz="3600" b="1"/>
              <a:t>Sizing contingency and contingency increase level</a:t>
            </a:r>
          </a:p>
        </p:txBody>
      </p:sp>
      <p:sp>
        <p:nvSpPr>
          <p:cNvPr id="3" name="Content Placeholder 2">
            <a:extLst>
              <a:ext uri="{FF2B5EF4-FFF2-40B4-BE49-F238E27FC236}">
                <a16:creationId xmlns:a16="http://schemas.microsoft.com/office/drawing/2014/main" id="{6B6B1389-0B51-1CFA-9FB5-F7EB2970DE08}"/>
              </a:ext>
            </a:extLst>
          </p:cNvPr>
          <p:cNvSpPr>
            <a:spLocks noGrp="1"/>
          </p:cNvSpPr>
          <p:nvPr>
            <p:ph idx="1"/>
          </p:nvPr>
        </p:nvSpPr>
        <p:spPr>
          <a:xfrm>
            <a:off x="520183" y="1885395"/>
            <a:ext cx="11264693" cy="4344137"/>
          </a:xfrm>
        </p:spPr>
        <p:txBody>
          <a:bodyPr vert="horz" lIns="91440" tIns="45720" rIns="91440" bIns="45720" rtlCol="0" anchor="t">
            <a:noAutofit/>
          </a:bodyPr>
          <a:lstStyle/>
          <a:p>
            <a:r>
              <a:rPr lang="en-NZ" sz="2000"/>
              <a:t>When sizing the contingency amount and choosing the Contingency Increase Level, the applicants must take account of the following:</a:t>
            </a:r>
          </a:p>
          <a:p>
            <a:pPr marL="342900" indent="-342900">
              <a:buFont typeface="Arial" panose="020B0604020202020204" pitchFamily="34" charset="0"/>
              <a:buChar char="•"/>
            </a:pPr>
            <a:r>
              <a:rPr lang="en-NZ" sz="1800"/>
              <a:t>the minimum level of contingency for the project to be financially viable</a:t>
            </a:r>
            <a:endParaRPr lang="en-NZ" sz="1800">
              <a:cs typeface="Arial"/>
            </a:endParaRPr>
          </a:p>
          <a:p>
            <a:pPr marL="342900" indent="-342900">
              <a:buFont typeface="Arial" panose="020B0604020202020204" pitchFamily="34" charset="0"/>
              <a:buChar char="•"/>
            </a:pPr>
            <a:r>
              <a:rPr lang="en-NZ" sz="1800"/>
              <a:t>key cost components such as rates and insurance will be adjusted according to the relevant inflation sub-index, providing a level of protection against extraordinary cost increases in these areas</a:t>
            </a:r>
          </a:p>
          <a:p>
            <a:pPr marL="342900" indent="-342900">
              <a:buFont typeface="Arial" panose="020B0604020202020204" pitchFamily="34" charset="0"/>
              <a:buChar char="•"/>
            </a:pPr>
            <a:r>
              <a:rPr lang="en-NZ" sz="1800"/>
              <a:t>the commercial term sheet provides for the Agreed Amount to be adjusted if a Qualified Change in Law results in your costs being materially higher than would otherwise be the case</a:t>
            </a:r>
          </a:p>
          <a:p>
            <a:pPr marL="342900" indent="-342900">
              <a:buFont typeface="Arial" panose="020B0604020202020204" pitchFamily="34" charset="0"/>
              <a:buChar char="•"/>
            </a:pPr>
            <a:r>
              <a:rPr lang="en-NZ" sz="1800"/>
              <a:t>payments will be sufficient to repay third party debt over the life of the contract, resulting in diminishing interest rate risk over time</a:t>
            </a:r>
          </a:p>
          <a:p>
            <a:pPr marL="342900" indent="-342900">
              <a:buFont typeface="Arial" panose="020B0604020202020204" pitchFamily="34" charset="0"/>
              <a:buChar char="•"/>
            </a:pPr>
            <a:r>
              <a:rPr lang="en-NZ" sz="1800"/>
              <a:t>ownership of the properties at the end of the contract term.</a:t>
            </a:r>
          </a:p>
          <a:p>
            <a:r>
              <a:rPr lang="en-NZ" sz="2000"/>
              <a:t>We require any requested contingency to solely fund the projects and applicable costs being procured in this process, and not wider properties or services provided by your organisation. </a:t>
            </a:r>
            <a:endParaRPr lang="en-NZ" sz="2000">
              <a:cs typeface="Arial"/>
            </a:endParaRPr>
          </a:p>
        </p:txBody>
      </p:sp>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13</a:t>
            </a:fld>
            <a:endParaRPr lang="en-NZ"/>
          </a:p>
        </p:txBody>
      </p:sp>
    </p:spTree>
    <p:extLst>
      <p:ext uri="{BB962C8B-B14F-4D97-AF65-F5344CB8AC3E}">
        <p14:creationId xmlns:p14="http://schemas.microsoft.com/office/powerpoint/2010/main" val="319917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4EE-8385-54E4-9497-6156EA480468}"/>
              </a:ext>
            </a:extLst>
          </p:cNvPr>
          <p:cNvSpPr>
            <a:spLocks noGrp="1"/>
          </p:cNvSpPr>
          <p:nvPr>
            <p:ph type="title"/>
          </p:nvPr>
        </p:nvSpPr>
        <p:spPr>
          <a:xfrm>
            <a:off x="521226" y="1302120"/>
            <a:ext cx="11263650" cy="672154"/>
          </a:xfrm>
        </p:spPr>
        <p:txBody>
          <a:bodyPr>
            <a:normAutofit/>
          </a:bodyPr>
          <a:lstStyle/>
          <a:p>
            <a:r>
              <a:rPr lang="en-NZ" sz="3600" b="1"/>
              <a:t>Stage one financial model</a:t>
            </a:r>
          </a:p>
        </p:txBody>
      </p:sp>
      <p:sp>
        <p:nvSpPr>
          <p:cNvPr id="3" name="Content Placeholder 2">
            <a:extLst>
              <a:ext uri="{FF2B5EF4-FFF2-40B4-BE49-F238E27FC236}">
                <a16:creationId xmlns:a16="http://schemas.microsoft.com/office/drawing/2014/main" id="{6B6B1389-0B51-1CFA-9FB5-F7EB2970DE08}"/>
              </a:ext>
            </a:extLst>
          </p:cNvPr>
          <p:cNvSpPr>
            <a:spLocks noGrp="1"/>
          </p:cNvSpPr>
          <p:nvPr>
            <p:ph idx="1"/>
          </p:nvPr>
        </p:nvSpPr>
        <p:spPr>
          <a:xfrm>
            <a:off x="564356" y="2217697"/>
            <a:ext cx="11220520" cy="3670485"/>
          </a:xfrm>
        </p:spPr>
        <p:txBody>
          <a:bodyPr>
            <a:normAutofit/>
          </a:bodyPr>
          <a:lstStyle/>
          <a:p>
            <a:r>
              <a:rPr lang="en-NZ"/>
              <a:t>Overview:</a:t>
            </a:r>
          </a:p>
          <a:p>
            <a:pPr marL="342900" indent="-342900">
              <a:buFont typeface="Arial" panose="020B0604020202020204" pitchFamily="34" charset="0"/>
              <a:buChar char="•"/>
            </a:pPr>
            <a:r>
              <a:rPr lang="en-NZ"/>
              <a:t>High level, portfolio level overview: No project specific information (addresses or completion dates etc) required at this stage.</a:t>
            </a:r>
          </a:p>
          <a:p>
            <a:pPr marL="342900" indent="-342900">
              <a:buFont typeface="Arial" panose="020B0604020202020204" pitchFamily="34" charset="0"/>
              <a:buChar char="•"/>
            </a:pPr>
            <a:r>
              <a:rPr lang="en-NZ"/>
              <a:t>At least one model per location: You are welcome to complete a financial model for individual projects if you prefer.</a:t>
            </a:r>
          </a:p>
          <a:p>
            <a:pPr marL="342900" indent="-342900">
              <a:buFont typeface="Arial" panose="020B0604020202020204" pitchFamily="34" charset="0"/>
              <a:buChar char="•"/>
            </a:pPr>
            <a:r>
              <a:rPr lang="en-NZ"/>
              <a:t>Output is cost metrics for assessment: Crown year 1 cost and Crown whole of life cost </a:t>
            </a:r>
          </a:p>
          <a:p>
            <a:endParaRPr lang="en-NZ"/>
          </a:p>
        </p:txBody>
      </p:sp>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14</a:t>
            </a:fld>
            <a:endParaRPr lang="en-NZ"/>
          </a:p>
        </p:txBody>
      </p:sp>
    </p:spTree>
    <p:extLst>
      <p:ext uri="{BB962C8B-B14F-4D97-AF65-F5344CB8AC3E}">
        <p14:creationId xmlns:p14="http://schemas.microsoft.com/office/powerpoint/2010/main" val="44873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4EE-8385-54E4-9497-6156EA480468}"/>
              </a:ext>
            </a:extLst>
          </p:cNvPr>
          <p:cNvSpPr>
            <a:spLocks noGrp="1"/>
          </p:cNvSpPr>
          <p:nvPr>
            <p:ph type="title"/>
          </p:nvPr>
        </p:nvSpPr>
        <p:spPr>
          <a:xfrm>
            <a:off x="521226" y="1302120"/>
            <a:ext cx="11263650" cy="672154"/>
          </a:xfrm>
        </p:spPr>
        <p:txBody>
          <a:bodyPr>
            <a:normAutofit/>
          </a:bodyPr>
          <a:lstStyle/>
          <a:p>
            <a:r>
              <a:rPr lang="en-NZ" sz="3600" b="1"/>
              <a:t>Stage one financial model</a:t>
            </a:r>
          </a:p>
        </p:txBody>
      </p:sp>
      <p:sp>
        <p:nvSpPr>
          <p:cNvPr id="3" name="Content Placeholder 2">
            <a:extLst>
              <a:ext uri="{FF2B5EF4-FFF2-40B4-BE49-F238E27FC236}">
                <a16:creationId xmlns:a16="http://schemas.microsoft.com/office/drawing/2014/main" id="{6B6B1389-0B51-1CFA-9FB5-F7EB2970DE08}"/>
              </a:ext>
            </a:extLst>
          </p:cNvPr>
          <p:cNvSpPr>
            <a:spLocks noGrp="1"/>
          </p:cNvSpPr>
          <p:nvPr>
            <p:ph idx="1"/>
          </p:nvPr>
        </p:nvSpPr>
        <p:spPr>
          <a:xfrm>
            <a:off x="564356" y="2217697"/>
            <a:ext cx="11220520" cy="3670485"/>
          </a:xfrm>
        </p:spPr>
        <p:txBody>
          <a:bodyPr>
            <a:normAutofit/>
          </a:bodyPr>
          <a:lstStyle/>
          <a:p>
            <a:r>
              <a:rPr lang="en-NZ"/>
              <a:t>Editable cells:</a:t>
            </a:r>
          </a:p>
          <a:p>
            <a:pPr marL="342900" indent="-342900">
              <a:buFont typeface="Arial" panose="020B0604020202020204" pitchFamily="34" charset="0"/>
              <a:buChar char="•"/>
            </a:pPr>
            <a:r>
              <a:rPr lang="en-NZ"/>
              <a:t>Yellow shaded cells in “input” sheet: These are the substantive inputs to the financial model.</a:t>
            </a:r>
          </a:p>
          <a:p>
            <a:pPr marL="342900" indent="-342900">
              <a:buFont typeface="Arial" panose="020B0604020202020204" pitchFamily="34" charset="0"/>
              <a:buChar char="•"/>
            </a:pPr>
            <a:r>
              <a:rPr lang="en-NZ"/>
              <a:t>“Development costs” and “op and cap rep costs” sheets: Blank sheets for you to use for additional details or workings for the development costs and operating and capital replacement costs sections of the input sheet.</a:t>
            </a:r>
          </a:p>
          <a:p>
            <a:endParaRPr lang="en-NZ"/>
          </a:p>
        </p:txBody>
      </p:sp>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15</a:t>
            </a:fld>
            <a:endParaRPr lang="en-NZ"/>
          </a:p>
        </p:txBody>
      </p:sp>
      <p:pic>
        <p:nvPicPr>
          <p:cNvPr id="6" name="Picture 5">
            <a:extLst>
              <a:ext uri="{FF2B5EF4-FFF2-40B4-BE49-F238E27FC236}">
                <a16:creationId xmlns:a16="http://schemas.microsoft.com/office/drawing/2014/main" id="{16FE501A-EF59-6214-86E7-58C9A0FA4230}"/>
              </a:ext>
            </a:extLst>
          </p:cNvPr>
          <p:cNvPicPr>
            <a:picLocks noChangeAspect="1"/>
          </p:cNvPicPr>
          <p:nvPr/>
        </p:nvPicPr>
        <p:blipFill>
          <a:blip r:embed="rId3"/>
          <a:stretch>
            <a:fillRect/>
          </a:stretch>
        </p:blipFill>
        <p:spPr>
          <a:xfrm>
            <a:off x="829552" y="5476009"/>
            <a:ext cx="10646997" cy="516082"/>
          </a:xfrm>
          <a:prstGeom prst="rect">
            <a:avLst/>
          </a:prstGeom>
        </p:spPr>
      </p:pic>
      <p:sp>
        <p:nvSpPr>
          <p:cNvPr id="7" name="Rectangle 6">
            <a:extLst>
              <a:ext uri="{FF2B5EF4-FFF2-40B4-BE49-F238E27FC236}">
                <a16:creationId xmlns:a16="http://schemas.microsoft.com/office/drawing/2014/main" id="{0566FBC1-460C-23CA-68C2-D8F20594A5E8}"/>
              </a:ext>
            </a:extLst>
          </p:cNvPr>
          <p:cNvSpPr/>
          <p:nvPr/>
        </p:nvSpPr>
        <p:spPr>
          <a:xfrm>
            <a:off x="2940627" y="5476009"/>
            <a:ext cx="914400" cy="5160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3115CB00-F17C-04A9-4FE3-CEC8BD5E465A}"/>
              </a:ext>
            </a:extLst>
          </p:cNvPr>
          <p:cNvSpPr/>
          <p:nvPr/>
        </p:nvSpPr>
        <p:spPr>
          <a:xfrm>
            <a:off x="7883237" y="5482935"/>
            <a:ext cx="3593311" cy="5160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0386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4EE-8385-54E4-9497-6156EA480468}"/>
              </a:ext>
            </a:extLst>
          </p:cNvPr>
          <p:cNvSpPr>
            <a:spLocks noGrp="1"/>
          </p:cNvSpPr>
          <p:nvPr>
            <p:ph type="title"/>
          </p:nvPr>
        </p:nvSpPr>
        <p:spPr>
          <a:xfrm>
            <a:off x="464175" y="3092923"/>
            <a:ext cx="11263650" cy="672154"/>
          </a:xfrm>
        </p:spPr>
        <p:txBody>
          <a:bodyPr>
            <a:normAutofit/>
          </a:bodyPr>
          <a:lstStyle/>
          <a:p>
            <a:pPr algn="ctr"/>
            <a:r>
              <a:rPr lang="en-NZ" sz="3600" b="1"/>
              <a:t>Stage one financial model walk through</a:t>
            </a:r>
          </a:p>
        </p:txBody>
      </p:sp>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16</a:t>
            </a:fld>
            <a:endParaRPr lang="en-NZ"/>
          </a:p>
        </p:txBody>
      </p:sp>
    </p:spTree>
    <p:extLst>
      <p:ext uri="{BB962C8B-B14F-4D97-AF65-F5344CB8AC3E}">
        <p14:creationId xmlns:p14="http://schemas.microsoft.com/office/powerpoint/2010/main" val="94034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F4FE0-9CB0-2071-886D-6312D34D1AF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978BC2A-20E3-9375-6FCD-95BB89F48058}"/>
              </a:ext>
            </a:extLst>
          </p:cNvPr>
          <p:cNvSpPr txBox="1">
            <a:spLocks/>
          </p:cNvSpPr>
          <p:nvPr/>
        </p:nvSpPr>
        <p:spPr>
          <a:xfrm>
            <a:off x="11220449" y="416850"/>
            <a:ext cx="56442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5E159E-8A7D-4D55-800F-D6D8D6F96419}" type="slidenum">
              <a:rPr lang="en-NZ" smtClean="0"/>
              <a:pPr/>
              <a:t>17</a:t>
            </a:fld>
            <a:endParaRPr lang="en-NZ"/>
          </a:p>
        </p:txBody>
      </p:sp>
      <p:sp>
        <p:nvSpPr>
          <p:cNvPr id="9" name="Title 3">
            <a:extLst>
              <a:ext uri="{FF2B5EF4-FFF2-40B4-BE49-F238E27FC236}">
                <a16:creationId xmlns:a16="http://schemas.microsoft.com/office/drawing/2014/main" id="{554D5861-4EB9-D2FC-A033-D79101B8F869}"/>
              </a:ext>
            </a:extLst>
          </p:cNvPr>
          <p:cNvSpPr>
            <a:spLocks noGrp="1"/>
          </p:cNvSpPr>
          <p:nvPr/>
        </p:nvSpPr>
        <p:spPr>
          <a:xfrm>
            <a:off x="623455" y="1130531"/>
            <a:ext cx="10945090" cy="53201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2"/>
                </a:solidFill>
                <a:latin typeface="+mn-lt"/>
                <a:ea typeface="+mj-ea"/>
                <a:cs typeface="+mj-cs"/>
              </a:defRPr>
            </a:lvl1pPr>
          </a:lstStyle>
          <a:p>
            <a:r>
              <a:rPr lang="en-NZ" sz="3200" b="1">
                <a:latin typeface="Arial"/>
                <a:cs typeface="Arial"/>
              </a:rPr>
              <a:t>Leasing</a:t>
            </a:r>
          </a:p>
        </p:txBody>
      </p:sp>
      <p:sp>
        <p:nvSpPr>
          <p:cNvPr id="10" name="Content Placeholder 4">
            <a:extLst>
              <a:ext uri="{FF2B5EF4-FFF2-40B4-BE49-F238E27FC236}">
                <a16:creationId xmlns:a16="http://schemas.microsoft.com/office/drawing/2014/main" id="{50682AE2-37C6-9C8F-BCB8-013972E2161C}"/>
              </a:ext>
            </a:extLst>
          </p:cNvPr>
          <p:cNvSpPr>
            <a:spLocks noGrp="1"/>
          </p:cNvSpPr>
          <p:nvPr/>
        </p:nvSpPr>
        <p:spPr>
          <a:xfrm>
            <a:off x="623455" y="1797307"/>
            <a:ext cx="10945090" cy="532015"/>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2"/>
                </a:solidFill>
                <a:latin typeface="+mn-lt"/>
                <a:ea typeface="+mn-ea"/>
                <a:cs typeface="+mn-cs"/>
              </a:defRPr>
            </a:lvl1pPr>
            <a:lvl2pPr marL="452438" indent="-363538"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2pPr>
            <a:lvl3pPr marL="896938" indent="-452438" algn="l" defTabSz="914400" rtl="0" eaLnBrk="1" latinLnBrk="0" hangingPunct="1">
              <a:lnSpc>
                <a:spcPct val="100000"/>
              </a:lnSpc>
              <a:spcBef>
                <a:spcPts val="1000"/>
              </a:spcBef>
              <a:buFont typeface="Arial" panose="020B0604020202020204" pitchFamily="34" charset="0"/>
              <a:buChar char="»"/>
              <a:tabLst/>
              <a:defRPr sz="2400" kern="1200">
                <a:solidFill>
                  <a:schemeClr val="tx2"/>
                </a:solidFill>
                <a:latin typeface="+mn-lt"/>
                <a:ea typeface="+mn-ea"/>
                <a:cs typeface="+mn-cs"/>
              </a:defRPr>
            </a:lvl3pPr>
            <a:lvl4pPr marL="9858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525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sz="2200">
                <a:solidFill>
                  <a:srgbClr val="003E52"/>
                </a:solidFill>
                <a:latin typeface="Arial"/>
                <a:cs typeface="Arial"/>
              </a:rPr>
              <a:t>The same contract will be used (with limited changes) regardless of whether providers own or lease the homes.</a:t>
            </a:r>
          </a:p>
          <a:p>
            <a:pPr>
              <a:spcBef>
                <a:spcPts val="0"/>
              </a:spcBef>
            </a:pPr>
            <a:endParaRPr lang="en-NZ" sz="2200">
              <a:solidFill>
                <a:srgbClr val="003E52"/>
              </a:solidFill>
              <a:latin typeface="Arial"/>
              <a:cs typeface="Arial"/>
            </a:endParaRPr>
          </a:p>
          <a:p>
            <a:pPr>
              <a:spcBef>
                <a:spcPts val="0"/>
              </a:spcBef>
            </a:pPr>
            <a:r>
              <a:rPr lang="en-NZ" sz="2200">
                <a:solidFill>
                  <a:srgbClr val="003E52"/>
                </a:solidFill>
                <a:latin typeface="Arial"/>
                <a:cs typeface="Arial"/>
              </a:rPr>
              <a:t>There are two options for leasing under the flexible fund. The way the financial model can be utilised will depend on which option is proposed. </a:t>
            </a:r>
          </a:p>
        </p:txBody>
      </p:sp>
      <p:sp>
        <p:nvSpPr>
          <p:cNvPr id="2" name="Content Placeholder 4">
            <a:extLst>
              <a:ext uri="{FF2B5EF4-FFF2-40B4-BE49-F238E27FC236}">
                <a16:creationId xmlns:a16="http://schemas.microsoft.com/office/drawing/2014/main" id="{A0CB5851-134B-38C4-9218-E2410DB3D935}"/>
              </a:ext>
            </a:extLst>
          </p:cNvPr>
          <p:cNvSpPr>
            <a:spLocks noGrp="1"/>
          </p:cNvSpPr>
          <p:nvPr/>
        </p:nvSpPr>
        <p:spPr>
          <a:xfrm>
            <a:off x="623446" y="4244365"/>
            <a:ext cx="5187961" cy="1593451"/>
          </a:xfrm>
          <a:prstGeom prst="rect">
            <a:avLst/>
          </a:prstGeom>
          <a:ln>
            <a:noFill/>
          </a:ln>
        </p:spPr>
        <p:txBody>
          <a:bodyPr vert="horz" lIns="72000" tIns="0" rIns="3600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2"/>
                </a:solidFill>
                <a:latin typeface="+mn-lt"/>
                <a:ea typeface="+mn-ea"/>
                <a:cs typeface="+mn-cs"/>
              </a:defRPr>
            </a:lvl1pPr>
            <a:lvl2pPr marL="452438" indent="-363538"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2pPr>
            <a:lvl3pPr marL="896938" indent="-452438" algn="l" defTabSz="914400" rtl="0" eaLnBrk="1" latinLnBrk="0" hangingPunct="1">
              <a:lnSpc>
                <a:spcPct val="100000"/>
              </a:lnSpc>
              <a:spcBef>
                <a:spcPts val="1000"/>
              </a:spcBef>
              <a:buFont typeface="Arial" panose="020B0604020202020204" pitchFamily="34" charset="0"/>
              <a:buChar char="»"/>
              <a:tabLst/>
              <a:defRPr sz="2400" kern="1200">
                <a:solidFill>
                  <a:schemeClr val="tx2"/>
                </a:solidFill>
                <a:latin typeface="+mn-lt"/>
                <a:ea typeface="+mn-ea"/>
                <a:cs typeface="+mn-cs"/>
              </a:defRPr>
            </a:lvl3pPr>
            <a:lvl4pPr marL="9858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525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sz="2200">
                <a:latin typeface="Arial"/>
                <a:cs typeface="Arial"/>
              </a:rPr>
              <a:t>Work with your leasing partners to complete the financial model fully. Both parties will need to input into and be comfortable with the model.</a:t>
            </a:r>
          </a:p>
        </p:txBody>
      </p:sp>
      <p:sp>
        <p:nvSpPr>
          <p:cNvPr id="5" name="Content Placeholder 4">
            <a:extLst>
              <a:ext uri="{FF2B5EF4-FFF2-40B4-BE49-F238E27FC236}">
                <a16:creationId xmlns:a16="http://schemas.microsoft.com/office/drawing/2014/main" id="{BA0225A8-6C0C-DA58-89F2-E1E1AD0AFA32}"/>
              </a:ext>
            </a:extLst>
          </p:cNvPr>
          <p:cNvSpPr>
            <a:spLocks noGrp="1"/>
          </p:cNvSpPr>
          <p:nvPr/>
        </p:nvSpPr>
        <p:spPr>
          <a:xfrm>
            <a:off x="6380592" y="4244365"/>
            <a:ext cx="5187953" cy="1593451"/>
          </a:xfrm>
          <a:prstGeom prst="rect">
            <a:avLst/>
          </a:prstGeom>
          <a:ln>
            <a:noFill/>
          </a:ln>
        </p:spPr>
        <p:txBody>
          <a:bodyPr vert="horz" lIns="72000" tIns="0" rIns="3600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2"/>
                </a:solidFill>
                <a:latin typeface="+mn-lt"/>
                <a:ea typeface="+mn-ea"/>
                <a:cs typeface="+mn-cs"/>
              </a:defRPr>
            </a:lvl1pPr>
            <a:lvl2pPr marL="452438" indent="-363538"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2pPr>
            <a:lvl3pPr marL="896938" indent="-452438" algn="l" defTabSz="914400" rtl="0" eaLnBrk="1" latinLnBrk="0" hangingPunct="1">
              <a:lnSpc>
                <a:spcPct val="100000"/>
              </a:lnSpc>
              <a:spcBef>
                <a:spcPts val="1000"/>
              </a:spcBef>
              <a:buFont typeface="Arial" panose="020B0604020202020204" pitchFamily="34" charset="0"/>
              <a:buChar char="»"/>
              <a:tabLst/>
              <a:defRPr sz="2400" kern="1200">
                <a:solidFill>
                  <a:schemeClr val="tx2"/>
                </a:solidFill>
                <a:latin typeface="+mn-lt"/>
                <a:ea typeface="+mn-ea"/>
                <a:cs typeface="+mn-cs"/>
              </a:defRPr>
            </a:lvl3pPr>
            <a:lvl4pPr marL="9858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525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sz="2200">
                <a:solidFill>
                  <a:srgbClr val="003E52"/>
                </a:solidFill>
                <a:latin typeface="Arial"/>
                <a:cs typeface="Arial"/>
              </a:rPr>
              <a:t>Market rent can be included as a cost component in the contract (along with tenancy management and other costs).</a:t>
            </a:r>
          </a:p>
          <a:p>
            <a:pPr>
              <a:spcBef>
                <a:spcPts val="0"/>
              </a:spcBef>
            </a:pPr>
            <a:endParaRPr lang="en-NZ" sz="1100">
              <a:solidFill>
                <a:srgbClr val="003E52"/>
              </a:solidFill>
              <a:latin typeface="Arial"/>
              <a:cs typeface="Arial"/>
            </a:endParaRPr>
          </a:p>
          <a:p>
            <a:pPr>
              <a:spcBef>
                <a:spcPts val="0"/>
              </a:spcBef>
            </a:pPr>
            <a:r>
              <a:rPr lang="en-NZ" sz="2200">
                <a:solidFill>
                  <a:srgbClr val="003E52"/>
                </a:solidFill>
                <a:latin typeface="Arial"/>
                <a:cs typeface="Arial"/>
              </a:rPr>
              <a:t>Include market rent in “other costs” in cell D77 and note in cell F77.</a:t>
            </a:r>
          </a:p>
        </p:txBody>
      </p:sp>
      <p:sp>
        <p:nvSpPr>
          <p:cNvPr id="6" name="Rectangle: Rounded Corners 5">
            <a:extLst>
              <a:ext uri="{FF2B5EF4-FFF2-40B4-BE49-F238E27FC236}">
                <a16:creationId xmlns:a16="http://schemas.microsoft.com/office/drawing/2014/main" id="{1C0401D8-83D7-F835-7A53-05B3CFD151DD}"/>
              </a:ext>
            </a:extLst>
          </p:cNvPr>
          <p:cNvSpPr/>
          <p:nvPr/>
        </p:nvSpPr>
        <p:spPr>
          <a:xfrm>
            <a:off x="623454" y="3698921"/>
            <a:ext cx="5187953" cy="532013"/>
          </a:xfrm>
          <a:prstGeom prst="roundRect">
            <a:avLst>
              <a:gd name="adj" fmla="val 5629"/>
            </a:avLst>
          </a:prstGeom>
          <a:solidFill>
            <a:schemeClr val="tx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r>
              <a:rPr lang="en-NZ" sz="2200">
                <a:solidFill>
                  <a:schemeClr val="bg1"/>
                </a:solidFill>
                <a:latin typeface="Arial"/>
                <a:cs typeface="Arial"/>
              </a:rPr>
              <a:t>Long term contracts</a:t>
            </a:r>
          </a:p>
        </p:txBody>
      </p:sp>
      <p:sp>
        <p:nvSpPr>
          <p:cNvPr id="7" name="Rectangle: Rounded Corners 6">
            <a:extLst>
              <a:ext uri="{FF2B5EF4-FFF2-40B4-BE49-F238E27FC236}">
                <a16:creationId xmlns:a16="http://schemas.microsoft.com/office/drawing/2014/main" id="{4EAE4AA7-DEB8-3B31-DEB7-D34D51D9D3F8}"/>
              </a:ext>
            </a:extLst>
          </p:cNvPr>
          <p:cNvSpPr/>
          <p:nvPr/>
        </p:nvSpPr>
        <p:spPr>
          <a:xfrm>
            <a:off x="6380592" y="3698921"/>
            <a:ext cx="5187953" cy="532013"/>
          </a:xfrm>
          <a:prstGeom prst="roundRect">
            <a:avLst>
              <a:gd name="adj" fmla="val 5629"/>
            </a:avLst>
          </a:prstGeom>
          <a:solidFill>
            <a:schemeClr val="accent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r>
              <a:rPr lang="en-NZ" sz="2200">
                <a:solidFill>
                  <a:schemeClr val="bg1"/>
                </a:solidFill>
                <a:latin typeface="Arial"/>
                <a:cs typeface="Arial"/>
              </a:rPr>
              <a:t>Short term contracts</a:t>
            </a:r>
          </a:p>
        </p:txBody>
      </p:sp>
    </p:spTree>
    <p:extLst>
      <p:ext uri="{BB962C8B-B14F-4D97-AF65-F5344CB8AC3E}">
        <p14:creationId xmlns:p14="http://schemas.microsoft.com/office/powerpoint/2010/main" val="226883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9974E-2074-59BF-C567-CDFA89B8B02E}"/>
            </a:ext>
          </a:extLst>
        </p:cNvPr>
        <p:cNvGrpSpPr/>
        <p:nvPr/>
      </p:nvGrpSpPr>
      <p:grpSpPr>
        <a:xfrm>
          <a:off x="0" y="0"/>
          <a:ext cx="0" cy="0"/>
          <a:chOff x="0" y="0"/>
          <a:chExt cx="0" cy="0"/>
        </a:xfrm>
      </p:grpSpPr>
      <p:sp>
        <p:nvSpPr>
          <p:cNvPr id="9" name="Title 5">
            <a:extLst>
              <a:ext uri="{FF2B5EF4-FFF2-40B4-BE49-F238E27FC236}">
                <a16:creationId xmlns:a16="http://schemas.microsoft.com/office/drawing/2014/main" id="{2B5F680B-AF50-4658-7ED5-74978AF9E601}"/>
              </a:ext>
            </a:extLst>
          </p:cNvPr>
          <p:cNvSpPr>
            <a:spLocks noGrp="1"/>
          </p:cNvSpPr>
          <p:nvPr>
            <p:ph type="ctrTitle"/>
          </p:nvPr>
        </p:nvSpPr>
        <p:spPr>
          <a:xfrm>
            <a:off x="532321" y="1941856"/>
            <a:ext cx="7562412" cy="1484312"/>
          </a:xfrm>
        </p:spPr>
        <p:txBody>
          <a:bodyPr>
            <a:normAutofit/>
          </a:bodyPr>
          <a:lstStyle/>
          <a:p>
            <a:r>
              <a:rPr lang="en-NZ">
                <a:cs typeface="Arial Bold"/>
              </a:rPr>
              <a:t>Q&amp;A</a:t>
            </a:r>
          </a:p>
        </p:txBody>
      </p:sp>
    </p:spTree>
    <p:extLst>
      <p:ext uri="{BB962C8B-B14F-4D97-AF65-F5344CB8AC3E}">
        <p14:creationId xmlns:p14="http://schemas.microsoft.com/office/powerpoint/2010/main" val="426981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9974E-2074-59BF-C567-CDFA89B8B0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0D8CBA-1991-03E8-D4AB-07E244D41F29}"/>
              </a:ext>
            </a:extLst>
          </p:cNvPr>
          <p:cNvSpPr>
            <a:spLocks noGrp="1"/>
          </p:cNvSpPr>
          <p:nvPr>
            <p:ph type="subTitle" idx="1"/>
          </p:nvPr>
        </p:nvSpPr>
        <p:spPr>
          <a:xfrm>
            <a:off x="336936" y="4023162"/>
            <a:ext cx="7562412" cy="1204803"/>
          </a:xfrm>
        </p:spPr>
        <p:txBody>
          <a:bodyPr/>
          <a:lstStyle/>
          <a:p>
            <a:r>
              <a:rPr lang="en-NZ" sz="2800"/>
              <a:t>Flexible fund information session</a:t>
            </a:r>
          </a:p>
          <a:p>
            <a:r>
              <a:rPr lang="en-NZ" sz="2000"/>
              <a:t>March 2026 </a:t>
            </a:r>
          </a:p>
        </p:txBody>
      </p:sp>
      <p:sp>
        <p:nvSpPr>
          <p:cNvPr id="6" name="Title 5">
            <a:extLst>
              <a:ext uri="{FF2B5EF4-FFF2-40B4-BE49-F238E27FC236}">
                <a16:creationId xmlns:a16="http://schemas.microsoft.com/office/drawing/2014/main" id="{15E72833-EC8E-19E8-E312-965D9480128A}"/>
              </a:ext>
            </a:extLst>
          </p:cNvPr>
          <p:cNvSpPr>
            <a:spLocks noGrp="1"/>
          </p:cNvSpPr>
          <p:nvPr>
            <p:ph type="ctrTitle"/>
          </p:nvPr>
        </p:nvSpPr>
        <p:spPr>
          <a:xfrm>
            <a:off x="336936" y="1912548"/>
            <a:ext cx="7562412" cy="1484312"/>
          </a:xfrm>
        </p:spPr>
        <p:txBody>
          <a:bodyPr>
            <a:normAutofit/>
          </a:bodyPr>
          <a:lstStyle/>
          <a:p>
            <a:r>
              <a:rPr lang="en-NZ" sz="4000"/>
              <a:t>Thank you</a:t>
            </a:r>
            <a:endParaRPr lang="en-US" sz="4000"/>
          </a:p>
        </p:txBody>
      </p:sp>
    </p:spTree>
    <p:extLst>
      <p:ext uri="{BB962C8B-B14F-4D97-AF65-F5344CB8AC3E}">
        <p14:creationId xmlns:p14="http://schemas.microsoft.com/office/powerpoint/2010/main" val="384022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652B-8D01-9E96-8FFA-E7A0AA53A5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9D2C523-8D98-617A-8AD7-0FCBCE3F7FBD}"/>
              </a:ext>
            </a:extLst>
          </p:cNvPr>
          <p:cNvSpPr>
            <a:spLocks noGrp="1"/>
          </p:cNvSpPr>
          <p:nvPr>
            <p:ph type="subTitle" idx="1"/>
          </p:nvPr>
        </p:nvSpPr>
        <p:spPr>
          <a:xfrm>
            <a:off x="336936" y="2679105"/>
            <a:ext cx="7562412" cy="2537131"/>
          </a:xfrm>
        </p:spPr>
        <p:txBody>
          <a:bodyPr vert="horz" lIns="91440" tIns="45720" rIns="91440" bIns="45720" rtlCol="0" anchor="t">
            <a:noAutofit/>
          </a:bodyPr>
          <a:lstStyle/>
          <a:p>
            <a:r>
              <a:rPr lang="en-NZ" sz="2800"/>
              <a:t>Information session</a:t>
            </a:r>
            <a:endParaRPr lang="en-NZ" sz="2800">
              <a:cs typeface="Arial"/>
            </a:endParaRPr>
          </a:p>
          <a:p>
            <a:endParaRPr lang="en-NZ" sz="2800">
              <a:cs typeface="Arial"/>
            </a:endParaRPr>
          </a:p>
          <a:p>
            <a:r>
              <a:rPr lang="en-NZ" sz="2000"/>
              <a:t>Welcome – please note this session will be recorded</a:t>
            </a:r>
            <a:endParaRPr lang="en-NZ" sz="2000">
              <a:cs typeface="Arial"/>
            </a:endParaRPr>
          </a:p>
          <a:p>
            <a:endParaRPr lang="en-NZ" sz="2000"/>
          </a:p>
          <a:p>
            <a:r>
              <a:rPr lang="en-NZ" sz="2000"/>
              <a:t>March 2026</a:t>
            </a:r>
            <a:endParaRPr lang="en-NZ"/>
          </a:p>
        </p:txBody>
      </p:sp>
      <p:sp>
        <p:nvSpPr>
          <p:cNvPr id="6" name="Title 5">
            <a:extLst>
              <a:ext uri="{FF2B5EF4-FFF2-40B4-BE49-F238E27FC236}">
                <a16:creationId xmlns:a16="http://schemas.microsoft.com/office/drawing/2014/main" id="{967EC5DC-8253-556E-0B29-957124144D3C}"/>
              </a:ext>
            </a:extLst>
          </p:cNvPr>
          <p:cNvSpPr>
            <a:spLocks noGrp="1"/>
          </p:cNvSpPr>
          <p:nvPr>
            <p:ph type="ctrTitle"/>
          </p:nvPr>
        </p:nvSpPr>
        <p:spPr>
          <a:xfrm>
            <a:off x="336936" y="2015613"/>
            <a:ext cx="7735348" cy="663492"/>
          </a:xfrm>
        </p:spPr>
        <p:txBody>
          <a:bodyPr>
            <a:noAutofit/>
          </a:bodyPr>
          <a:lstStyle/>
          <a:p>
            <a:r>
              <a:rPr lang="en-NZ" sz="3600">
                <a:latin typeface="Arial"/>
                <a:cs typeface="Arial"/>
              </a:rPr>
              <a:t>Flexible fund funding approach</a:t>
            </a:r>
            <a:endParaRPr lang="en-US" sz="3600">
              <a:latin typeface="Arial"/>
              <a:cs typeface="Arial"/>
            </a:endParaRPr>
          </a:p>
        </p:txBody>
      </p:sp>
    </p:spTree>
    <p:extLst>
      <p:ext uri="{BB962C8B-B14F-4D97-AF65-F5344CB8AC3E}">
        <p14:creationId xmlns:p14="http://schemas.microsoft.com/office/powerpoint/2010/main" val="394086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BA4FD-DF5A-DC0A-5F56-2B232B9B0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982CD-4638-CA15-6F7B-045EF2CCE355}"/>
              </a:ext>
            </a:extLst>
          </p:cNvPr>
          <p:cNvSpPr>
            <a:spLocks noGrp="1"/>
          </p:cNvSpPr>
          <p:nvPr>
            <p:ph type="title"/>
          </p:nvPr>
        </p:nvSpPr>
        <p:spPr>
          <a:xfrm>
            <a:off x="521226" y="1302120"/>
            <a:ext cx="11263650" cy="672154"/>
          </a:xfrm>
        </p:spPr>
        <p:txBody>
          <a:bodyPr>
            <a:normAutofit/>
          </a:bodyPr>
          <a:lstStyle/>
          <a:p>
            <a:r>
              <a:rPr lang="en-NZ" sz="3600" b="1"/>
              <a:t>Information session agenda </a:t>
            </a:r>
          </a:p>
        </p:txBody>
      </p:sp>
      <p:sp>
        <p:nvSpPr>
          <p:cNvPr id="3" name="Content Placeholder 2">
            <a:extLst>
              <a:ext uri="{FF2B5EF4-FFF2-40B4-BE49-F238E27FC236}">
                <a16:creationId xmlns:a16="http://schemas.microsoft.com/office/drawing/2014/main" id="{36321133-B07D-933A-CE7D-D38F2A698382}"/>
              </a:ext>
            </a:extLst>
          </p:cNvPr>
          <p:cNvSpPr>
            <a:spLocks noGrp="1"/>
          </p:cNvSpPr>
          <p:nvPr>
            <p:ph idx="1"/>
          </p:nvPr>
        </p:nvSpPr>
        <p:spPr>
          <a:xfrm>
            <a:off x="564356" y="2217697"/>
            <a:ext cx="11220520" cy="3027871"/>
          </a:xfrm>
        </p:spPr>
        <p:txBody>
          <a:bodyPr>
            <a:normAutofit fontScale="92500" lnSpcReduction="10000"/>
          </a:bodyPr>
          <a:lstStyle/>
          <a:p>
            <a:pPr marL="457200" indent="-457200">
              <a:buFont typeface="Arial" panose="020B0604020202020204" pitchFamily="34" charset="0"/>
              <a:buChar char="•"/>
            </a:pPr>
            <a:r>
              <a:rPr lang="en-NZ"/>
              <a:t>Basis of our new funding approach</a:t>
            </a:r>
          </a:p>
          <a:p>
            <a:pPr marL="457200" indent="-457200">
              <a:buFont typeface="Arial" panose="020B0604020202020204" pitchFamily="34" charset="0"/>
              <a:buChar char="•"/>
            </a:pPr>
            <a:r>
              <a:rPr lang="en-NZ"/>
              <a:t>Cost-based funding approach</a:t>
            </a:r>
          </a:p>
          <a:p>
            <a:pPr marL="457200" indent="-457200">
              <a:buFont typeface="Arial" panose="020B0604020202020204" pitchFamily="34" charset="0"/>
              <a:buChar char="•"/>
            </a:pPr>
            <a:r>
              <a:rPr lang="en-NZ"/>
              <a:t>Similarities and differences to previous approaches</a:t>
            </a:r>
          </a:p>
          <a:p>
            <a:pPr marL="457200" indent="-457200">
              <a:buFont typeface="Arial" panose="020B0604020202020204" pitchFamily="34" charset="0"/>
              <a:buChar char="•"/>
            </a:pPr>
            <a:r>
              <a:rPr lang="en-NZ"/>
              <a:t>Key risk allocation changes</a:t>
            </a:r>
          </a:p>
          <a:p>
            <a:pPr marL="457200" indent="-457200">
              <a:buFont typeface="Arial" panose="020B0604020202020204" pitchFamily="34" charset="0"/>
              <a:buChar char="•"/>
            </a:pPr>
            <a:r>
              <a:rPr lang="en-NZ"/>
              <a:t>Contingency and Contingency Increase Level</a:t>
            </a:r>
          </a:p>
          <a:p>
            <a:pPr marL="457200" indent="-457200">
              <a:buFont typeface="Arial" panose="020B0604020202020204" pitchFamily="34" charset="0"/>
              <a:buChar char="•"/>
            </a:pPr>
            <a:r>
              <a:rPr lang="en-NZ"/>
              <a:t>Stage one financial model</a:t>
            </a:r>
          </a:p>
          <a:p>
            <a:pPr marL="457200" indent="-457200">
              <a:buFont typeface="Arial" panose="020B0604020202020204" pitchFamily="34" charset="0"/>
              <a:buChar char="•"/>
            </a:pPr>
            <a:r>
              <a:rPr lang="en-NZ"/>
              <a:t>Leasing</a:t>
            </a:r>
          </a:p>
          <a:p>
            <a:pPr marL="457200" indent="-457200">
              <a:buFont typeface="Arial" panose="020B0604020202020204" pitchFamily="34" charset="0"/>
              <a:buChar char="•"/>
            </a:pPr>
            <a:endParaRPr lang="en-NZ"/>
          </a:p>
        </p:txBody>
      </p:sp>
      <p:sp>
        <p:nvSpPr>
          <p:cNvPr id="4" name="Slide Number Placeholder 3">
            <a:extLst>
              <a:ext uri="{FF2B5EF4-FFF2-40B4-BE49-F238E27FC236}">
                <a16:creationId xmlns:a16="http://schemas.microsoft.com/office/drawing/2014/main" id="{966C1F0A-BE54-B6F9-1D5D-5F2F169F1978}"/>
              </a:ext>
            </a:extLst>
          </p:cNvPr>
          <p:cNvSpPr>
            <a:spLocks noGrp="1"/>
          </p:cNvSpPr>
          <p:nvPr>
            <p:ph type="sldNum" sz="quarter" idx="4"/>
          </p:nvPr>
        </p:nvSpPr>
        <p:spPr/>
        <p:txBody>
          <a:bodyPr/>
          <a:lstStyle/>
          <a:p>
            <a:fld id="{195E159E-8A7D-4D55-800F-D6D8D6F96419}" type="slidenum">
              <a:rPr lang="en-NZ" smtClean="0"/>
              <a:pPr/>
              <a:t>3</a:t>
            </a:fld>
            <a:endParaRPr lang="en-NZ"/>
          </a:p>
        </p:txBody>
      </p:sp>
    </p:spTree>
    <p:extLst>
      <p:ext uri="{BB962C8B-B14F-4D97-AF65-F5344CB8AC3E}">
        <p14:creationId xmlns:p14="http://schemas.microsoft.com/office/powerpoint/2010/main" val="275529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4EE-8385-54E4-9497-6156EA480468}"/>
              </a:ext>
            </a:extLst>
          </p:cNvPr>
          <p:cNvSpPr>
            <a:spLocks noGrp="1"/>
          </p:cNvSpPr>
          <p:nvPr>
            <p:ph type="title"/>
          </p:nvPr>
        </p:nvSpPr>
        <p:spPr>
          <a:xfrm>
            <a:off x="521226" y="1302120"/>
            <a:ext cx="11263650" cy="672154"/>
          </a:xfrm>
        </p:spPr>
        <p:txBody>
          <a:bodyPr>
            <a:normAutofit/>
          </a:bodyPr>
          <a:lstStyle/>
          <a:p>
            <a:r>
              <a:rPr lang="en-NZ" sz="3600" b="1"/>
              <a:t>Basis of our new funding approach</a:t>
            </a:r>
          </a:p>
        </p:txBody>
      </p:sp>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4</a:t>
            </a:fld>
            <a:endParaRPr lang="en-NZ"/>
          </a:p>
        </p:txBody>
      </p:sp>
      <p:sp>
        <p:nvSpPr>
          <p:cNvPr id="8" name="Content Placeholder 4">
            <a:extLst>
              <a:ext uri="{FF2B5EF4-FFF2-40B4-BE49-F238E27FC236}">
                <a16:creationId xmlns:a16="http://schemas.microsoft.com/office/drawing/2014/main" id="{7FAC5DF4-4830-8C12-2EEC-A8737DD35BA8}"/>
              </a:ext>
            </a:extLst>
          </p:cNvPr>
          <p:cNvSpPr>
            <a:spLocks noGrp="1"/>
          </p:cNvSpPr>
          <p:nvPr/>
        </p:nvSpPr>
        <p:spPr>
          <a:xfrm>
            <a:off x="6359779" y="2923233"/>
            <a:ext cx="5186679" cy="1727672"/>
          </a:xfrm>
          <a:prstGeom prst="rect">
            <a:avLst/>
          </a:prstGeom>
          <a:ln>
            <a:noFill/>
          </a:ln>
        </p:spPr>
        <p:txBody>
          <a:bodyPr vert="horz" lIns="72000" tIns="0" rIns="3600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2"/>
                </a:solidFill>
                <a:latin typeface="+mn-lt"/>
                <a:ea typeface="+mn-ea"/>
                <a:cs typeface="+mn-cs"/>
              </a:defRPr>
            </a:lvl1pPr>
            <a:lvl2pPr marL="452438" indent="-363538"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2pPr>
            <a:lvl3pPr marL="896938" indent="-452438" algn="l" defTabSz="914400" rtl="0" eaLnBrk="1" latinLnBrk="0" hangingPunct="1">
              <a:lnSpc>
                <a:spcPct val="100000"/>
              </a:lnSpc>
              <a:spcBef>
                <a:spcPts val="1000"/>
              </a:spcBef>
              <a:buFont typeface="Arial" panose="020B0604020202020204" pitchFamily="34" charset="0"/>
              <a:buChar char="»"/>
              <a:tabLst/>
              <a:defRPr sz="2400" kern="1200">
                <a:solidFill>
                  <a:schemeClr val="tx2"/>
                </a:solidFill>
                <a:latin typeface="+mn-lt"/>
                <a:ea typeface="+mn-ea"/>
                <a:cs typeface="+mn-cs"/>
              </a:defRPr>
            </a:lvl3pPr>
            <a:lvl4pPr marL="9858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525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NZ" sz="2000"/>
              <a:t>Ongoing dialogue with providers over many years.</a:t>
            </a:r>
          </a:p>
          <a:p>
            <a:pPr marL="342900" indent="-342900">
              <a:buFont typeface="Arial" panose="020B0604020202020204" pitchFamily="34" charset="0"/>
              <a:buChar char="•"/>
            </a:pPr>
            <a:r>
              <a:rPr lang="en-NZ" sz="2000"/>
              <a:t>Feedback from the finance sector through Social Housing Finance RFI in 2024.</a:t>
            </a:r>
          </a:p>
        </p:txBody>
      </p:sp>
      <p:sp>
        <p:nvSpPr>
          <p:cNvPr id="9" name="Rectangle: Rounded Corners 8">
            <a:extLst>
              <a:ext uri="{FF2B5EF4-FFF2-40B4-BE49-F238E27FC236}">
                <a16:creationId xmlns:a16="http://schemas.microsoft.com/office/drawing/2014/main" id="{11E174FE-DA9D-08CD-41E1-19207225DD32}"/>
              </a:ext>
            </a:extLst>
          </p:cNvPr>
          <p:cNvSpPr/>
          <p:nvPr/>
        </p:nvSpPr>
        <p:spPr>
          <a:xfrm>
            <a:off x="603916" y="2211712"/>
            <a:ext cx="5187953" cy="532013"/>
          </a:xfrm>
          <a:prstGeom prst="roundRect">
            <a:avLst>
              <a:gd name="adj" fmla="val 5629"/>
            </a:avLst>
          </a:prstGeom>
          <a:solidFill>
            <a:schemeClr val="tx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r>
              <a:rPr lang="en-NZ" sz="2200">
                <a:solidFill>
                  <a:schemeClr val="bg1"/>
                </a:solidFill>
                <a:latin typeface="Arial"/>
                <a:cs typeface="Arial"/>
              </a:rPr>
              <a:t>Key objectives</a:t>
            </a:r>
          </a:p>
        </p:txBody>
      </p:sp>
      <p:sp>
        <p:nvSpPr>
          <p:cNvPr id="10" name="Rectangle: Rounded Corners 9">
            <a:extLst>
              <a:ext uri="{FF2B5EF4-FFF2-40B4-BE49-F238E27FC236}">
                <a16:creationId xmlns:a16="http://schemas.microsoft.com/office/drawing/2014/main" id="{C2FE94D0-6D50-01EB-2498-4FFE5F687E32}"/>
              </a:ext>
            </a:extLst>
          </p:cNvPr>
          <p:cNvSpPr/>
          <p:nvPr/>
        </p:nvSpPr>
        <p:spPr>
          <a:xfrm>
            <a:off x="6361053" y="2211712"/>
            <a:ext cx="5187953" cy="532013"/>
          </a:xfrm>
          <a:prstGeom prst="roundRect">
            <a:avLst>
              <a:gd name="adj" fmla="val 5629"/>
            </a:avLst>
          </a:prstGeom>
          <a:solidFill>
            <a:schemeClr val="accent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r>
              <a:rPr lang="en-NZ" sz="2200">
                <a:solidFill>
                  <a:schemeClr val="bg1"/>
                </a:solidFill>
                <a:latin typeface="Arial"/>
                <a:cs typeface="Arial"/>
              </a:rPr>
              <a:t>Informed by</a:t>
            </a:r>
          </a:p>
        </p:txBody>
      </p:sp>
      <p:sp>
        <p:nvSpPr>
          <p:cNvPr id="3" name="Content Placeholder 4">
            <a:extLst>
              <a:ext uri="{FF2B5EF4-FFF2-40B4-BE49-F238E27FC236}">
                <a16:creationId xmlns:a16="http://schemas.microsoft.com/office/drawing/2014/main" id="{38C72DBF-7C6B-4133-ED36-62FA1A163413}"/>
              </a:ext>
            </a:extLst>
          </p:cNvPr>
          <p:cNvSpPr>
            <a:spLocks noGrp="1"/>
          </p:cNvSpPr>
          <p:nvPr/>
        </p:nvSpPr>
        <p:spPr>
          <a:xfrm>
            <a:off x="-1989091" y="780798"/>
            <a:ext cx="5186679" cy="1727672"/>
          </a:xfrm>
          <a:prstGeom prst="rect">
            <a:avLst/>
          </a:prstGeom>
          <a:ln>
            <a:noFill/>
          </a:ln>
        </p:spPr>
        <p:txBody>
          <a:bodyPr vert="horz" lIns="72000" tIns="0" rIns="3600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2"/>
                </a:solidFill>
                <a:latin typeface="+mn-lt"/>
                <a:ea typeface="+mn-ea"/>
                <a:cs typeface="+mn-cs"/>
              </a:defRPr>
            </a:lvl1pPr>
            <a:lvl2pPr marL="452438" indent="-363538"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2pPr>
            <a:lvl3pPr marL="896938" indent="-452438" algn="l" defTabSz="914400" rtl="0" eaLnBrk="1" latinLnBrk="0" hangingPunct="1">
              <a:lnSpc>
                <a:spcPct val="100000"/>
              </a:lnSpc>
              <a:spcBef>
                <a:spcPts val="1000"/>
              </a:spcBef>
              <a:buFont typeface="Arial" panose="020B0604020202020204" pitchFamily="34" charset="0"/>
              <a:buChar char="»"/>
              <a:tabLst/>
              <a:defRPr sz="2400" kern="1200">
                <a:solidFill>
                  <a:schemeClr val="tx2"/>
                </a:solidFill>
                <a:latin typeface="+mn-lt"/>
                <a:ea typeface="+mn-ea"/>
                <a:cs typeface="+mn-cs"/>
              </a:defRPr>
            </a:lvl3pPr>
            <a:lvl4pPr marL="9858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525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000">
              <a:ea typeface="+mn-lt"/>
              <a:cs typeface="+mn-lt"/>
            </a:endParaRPr>
          </a:p>
        </p:txBody>
      </p:sp>
      <p:sp>
        <p:nvSpPr>
          <p:cNvPr id="5" name="Content Placeholder 4">
            <a:extLst>
              <a:ext uri="{FF2B5EF4-FFF2-40B4-BE49-F238E27FC236}">
                <a16:creationId xmlns:a16="http://schemas.microsoft.com/office/drawing/2014/main" id="{5A170300-4062-8726-6F58-29A1B803A8AF}"/>
              </a:ext>
            </a:extLst>
          </p:cNvPr>
          <p:cNvSpPr>
            <a:spLocks noGrp="1"/>
          </p:cNvSpPr>
          <p:nvPr/>
        </p:nvSpPr>
        <p:spPr>
          <a:xfrm>
            <a:off x="517778" y="2901146"/>
            <a:ext cx="5186679" cy="3958454"/>
          </a:xfrm>
          <a:prstGeom prst="rect">
            <a:avLst/>
          </a:prstGeom>
          <a:ln>
            <a:noFill/>
          </a:ln>
        </p:spPr>
        <p:txBody>
          <a:bodyPr vert="horz" lIns="72000" tIns="0" rIns="3600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2"/>
                </a:solidFill>
                <a:latin typeface="+mn-lt"/>
                <a:ea typeface="+mn-ea"/>
                <a:cs typeface="+mn-cs"/>
              </a:defRPr>
            </a:lvl1pPr>
            <a:lvl2pPr marL="452438" indent="-363538"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2pPr>
            <a:lvl3pPr marL="896938" indent="-452438" algn="l" defTabSz="914400" rtl="0" eaLnBrk="1" latinLnBrk="0" hangingPunct="1">
              <a:lnSpc>
                <a:spcPct val="100000"/>
              </a:lnSpc>
              <a:spcBef>
                <a:spcPts val="1000"/>
              </a:spcBef>
              <a:buFont typeface="Arial" panose="020B0604020202020204" pitchFamily="34" charset="0"/>
              <a:buChar char="»"/>
              <a:tabLst/>
              <a:defRPr sz="2400" kern="1200">
                <a:solidFill>
                  <a:schemeClr val="tx2"/>
                </a:solidFill>
                <a:latin typeface="+mn-lt"/>
                <a:ea typeface="+mn-ea"/>
                <a:cs typeface="+mn-cs"/>
              </a:defRPr>
            </a:lvl3pPr>
            <a:lvl4pPr marL="9858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1252538"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NZ" sz="2000">
                <a:cs typeface="Arial"/>
              </a:rPr>
              <a:t>Greater transparency and focus on what is needed to provide new supply social housing and affordable rentals </a:t>
            </a:r>
          </a:p>
          <a:p>
            <a:pPr marL="342900" indent="-342900">
              <a:buFont typeface="Arial" panose="020B0604020202020204" pitchFamily="34" charset="0"/>
              <a:buChar char="•"/>
            </a:pPr>
            <a:r>
              <a:rPr lang="en-NZ" sz="2000"/>
              <a:t>Move away from “market rent" based contracts so: </a:t>
            </a:r>
          </a:p>
          <a:p>
            <a:pPr marL="795020" lvl="1" indent="-363220">
              <a:buFont typeface="Courier New" panose="020B0604020202020204" pitchFamily="34" charset="0"/>
              <a:buChar char="o"/>
            </a:pPr>
            <a:r>
              <a:rPr lang="en-NZ" sz="2000">
                <a:cs typeface="Arial"/>
              </a:rPr>
              <a:t>funding more closely reflects cost of service provision</a:t>
            </a:r>
          </a:p>
          <a:p>
            <a:pPr marL="795020" lvl="1" indent="-363220">
              <a:buFont typeface="Courier New" panose="020B0604020202020204" pitchFamily="34" charset="0"/>
              <a:buChar char="o"/>
            </a:pPr>
            <a:r>
              <a:rPr lang="en-NZ" sz="2000">
                <a:cs typeface="Arial"/>
              </a:rPr>
              <a:t>regional differences in market rent do not distort provision. </a:t>
            </a:r>
          </a:p>
        </p:txBody>
      </p:sp>
    </p:spTree>
    <p:extLst>
      <p:ext uri="{BB962C8B-B14F-4D97-AF65-F5344CB8AC3E}">
        <p14:creationId xmlns:p14="http://schemas.microsoft.com/office/powerpoint/2010/main" val="313684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74C3D-74EB-FF26-1B56-CC734B953F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063264-E73C-BD86-79C7-ACD29BB8B7AC}"/>
              </a:ext>
            </a:extLst>
          </p:cNvPr>
          <p:cNvSpPr>
            <a:spLocks noGrp="1"/>
          </p:cNvSpPr>
          <p:nvPr/>
        </p:nvSpPr>
        <p:spPr>
          <a:xfrm>
            <a:off x="623455" y="1130531"/>
            <a:ext cx="10945090" cy="53201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2"/>
                </a:solidFill>
                <a:latin typeface="+mn-lt"/>
                <a:ea typeface="+mj-ea"/>
                <a:cs typeface="+mj-cs"/>
              </a:defRPr>
            </a:lvl1pPr>
          </a:lstStyle>
          <a:p>
            <a:r>
              <a:rPr lang="en-NZ" sz="3200" b="1"/>
              <a:t>Similarities and differences to previous approaches</a:t>
            </a:r>
          </a:p>
        </p:txBody>
      </p:sp>
      <p:sp>
        <p:nvSpPr>
          <p:cNvPr id="6" name="Slide Number Placeholder 1">
            <a:extLst>
              <a:ext uri="{FF2B5EF4-FFF2-40B4-BE49-F238E27FC236}">
                <a16:creationId xmlns:a16="http://schemas.microsoft.com/office/drawing/2014/main" id="{848A0322-1606-C1FD-28CE-B1B40269A69F}"/>
              </a:ext>
            </a:extLst>
          </p:cNvPr>
          <p:cNvSpPr txBox="1">
            <a:spLocks/>
          </p:cNvSpPr>
          <p:nvPr/>
        </p:nvSpPr>
        <p:spPr>
          <a:xfrm>
            <a:off x="11220449" y="416850"/>
            <a:ext cx="56442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5E159E-8A7D-4D55-800F-D6D8D6F96419}" type="slidenum">
              <a:rPr lang="en-NZ" smtClean="0"/>
              <a:pPr/>
              <a:t>5</a:t>
            </a:fld>
            <a:endParaRPr lang="en-NZ"/>
          </a:p>
        </p:txBody>
      </p:sp>
      <p:sp>
        <p:nvSpPr>
          <p:cNvPr id="5" name="Rectangle 1">
            <a:extLst>
              <a:ext uri="{FF2B5EF4-FFF2-40B4-BE49-F238E27FC236}">
                <a16:creationId xmlns:a16="http://schemas.microsoft.com/office/drawing/2014/main" id="{EBBC66B8-3A4D-A314-3101-4B39083FBA5F}"/>
              </a:ext>
            </a:extLst>
          </p:cNvPr>
          <p:cNvSpPr>
            <a:spLocks noChangeArrowheads="1"/>
          </p:cNvSpPr>
          <p:nvPr/>
        </p:nvSpPr>
        <p:spPr bwMode="auto">
          <a:xfrm>
            <a:off x="3081338" y="2016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Z" altLang="en-US" sz="1800" b="0" i="0" u="none" strike="noStrike" cap="none" normalizeH="0" baseline="0">
                <a:ln>
                  <a:noFill/>
                </a:ln>
                <a:solidFill>
                  <a:schemeClr val="tx1"/>
                </a:solidFill>
                <a:effectLst/>
                <a:latin typeface="Arial" panose="020B0604020202020204" pitchFamily="34" charset="0"/>
              </a:rPr>
            </a:br>
            <a:endParaRPr kumimoji="0" lang="en-NZ"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A73D41F0-5610-B30C-FF40-751F6C073ADF}"/>
              </a:ext>
            </a:extLst>
          </p:cNvPr>
          <p:cNvGraphicFramePr>
            <a:graphicFrameLocks noGrp="1"/>
          </p:cNvGraphicFramePr>
          <p:nvPr>
            <p:extLst>
              <p:ext uri="{D42A27DB-BD31-4B8C-83A1-F6EECF244321}">
                <p14:modId xmlns:p14="http://schemas.microsoft.com/office/powerpoint/2010/main" val="2397564983"/>
              </p:ext>
            </p:extLst>
          </p:nvPr>
        </p:nvGraphicFramePr>
        <p:xfrm>
          <a:off x="540773" y="2011101"/>
          <a:ext cx="11027772" cy="3802671"/>
        </p:xfrm>
        <a:graphic>
          <a:graphicData uri="http://schemas.openxmlformats.org/drawingml/2006/table">
            <a:tbl>
              <a:tblPr firstRow="1" firstCol="1" bandRow="1">
                <a:tableStyleId>{7DF18680-E054-41AD-8BC1-D1AEF772440D}</a:tableStyleId>
              </a:tblPr>
              <a:tblGrid>
                <a:gridCol w="2756943">
                  <a:extLst>
                    <a:ext uri="{9D8B030D-6E8A-4147-A177-3AD203B41FA5}">
                      <a16:colId xmlns:a16="http://schemas.microsoft.com/office/drawing/2014/main" val="195419149"/>
                    </a:ext>
                  </a:extLst>
                </a:gridCol>
                <a:gridCol w="2756943">
                  <a:extLst>
                    <a:ext uri="{9D8B030D-6E8A-4147-A177-3AD203B41FA5}">
                      <a16:colId xmlns:a16="http://schemas.microsoft.com/office/drawing/2014/main" val="101171396"/>
                    </a:ext>
                  </a:extLst>
                </a:gridCol>
                <a:gridCol w="2756943">
                  <a:extLst>
                    <a:ext uri="{9D8B030D-6E8A-4147-A177-3AD203B41FA5}">
                      <a16:colId xmlns:a16="http://schemas.microsoft.com/office/drawing/2014/main" val="2273957289"/>
                    </a:ext>
                  </a:extLst>
                </a:gridCol>
                <a:gridCol w="2756943">
                  <a:extLst>
                    <a:ext uri="{9D8B030D-6E8A-4147-A177-3AD203B41FA5}">
                      <a16:colId xmlns:a16="http://schemas.microsoft.com/office/drawing/2014/main" val="3705251094"/>
                    </a:ext>
                  </a:extLst>
                </a:gridCol>
              </a:tblGrid>
              <a:tr h="418684">
                <a:tc>
                  <a:txBody>
                    <a:bodyPr/>
                    <a:lstStyle/>
                    <a:p>
                      <a:pPr marL="365760" indent="-365760">
                        <a:lnSpc>
                          <a:spcPct val="115000"/>
                        </a:lnSpc>
                        <a:spcAft>
                          <a:spcPts val="600"/>
                        </a:spcAft>
                        <a:buNone/>
                      </a:pPr>
                      <a:r>
                        <a:rPr lang="en-NZ" sz="1800">
                          <a:effectLst/>
                          <a:latin typeface="+mn-lt"/>
                        </a:rPr>
                        <a:t>Aspect</a:t>
                      </a:r>
                      <a:endParaRPr lang="en-NZ" sz="1800">
                        <a:effectLst/>
                        <a:latin typeface="+mn-lt"/>
                        <a:ea typeface="Aptos" panose="020B0004020202020204" pitchFamily="34" charset="0"/>
                        <a:cs typeface="Cordia New" panose="020B0304020202020204" pitchFamily="34" charset="-34"/>
                      </a:endParaRPr>
                    </a:p>
                  </a:txBody>
                  <a:tcPr marL="107950" marR="107950" marT="71755" marB="71755">
                    <a:solidFill>
                      <a:schemeClr val="tx2"/>
                    </a:solidFill>
                  </a:tcPr>
                </a:tc>
                <a:tc>
                  <a:txBody>
                    <a:bodyPr/>
                    <a:lstStyle/>
                    <a:p>
                      <a:pPr marL="4763" indent="-4763"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Cost-based funding model</a:t>
                      </a:r>
                    </a:p>
                  </a:txBody>
                  <a:tcPr marL="107950" marR="107950" marT="71755" marB="71755">
                    <a:solidFill>
                      <a:schemeClr val="tx2"/>
                    </a:solidFill>
                  </a:tcPr>
                </a:tc>
                <a:tc>
                  <a:txBody>
                    <a:bodyPr/>
                    <a:lstStyle/>
                    <a:p>
                      <a:pPr marL="4763" indent="-4763"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Previous social housing funding</a:t>
                      </a:r>
                    </a:p>
                  </a:txBody>
                  <a:tcPr marL="107950" marR="107950" marT="71755" marB="71755">
                    <a:solidFill>
                      <a:schemeClr val="tx2"/>
                    </a:solidFill>
                  </a:tcPr>
                </a:tc>
                <a:tc>
                  <a:txBody>
                    <a:bodyPr/>
                    <a:lstStyle/>
                    <a:p>
                      <a:pPr marL="4763" indent="-4763" algn="l">
                        <a:lnSpc>
                          <a:spcPct val="115000"/>
                        </a:lnSpc>
                        <a:spcAft>
                          <a:spcPts val="600"/>
                        </a:spcAft>
                        <a:buNone/>
                      </a:pPr>
                      <a:r>
                        <a:rPr lang="en-NZ" sz="1800">
                          <a:effectLst/>
                          <a:latin typeface="+mn-lt"/>
                        </a:rPr>
                        <a:t>Previous affordable rental funding</a:t>
                      </a:r>
                      <a:endParaRPr lang="en-NZ" sz="1800">
                        <a:effectLst/>
                        <a:latin typeface="+mn-lt"/>
                        <a:ea typeface="Aptos" panose="020B0004020202020204" pitchFamily="34" charset="0"/>
                        <a:cs typeface="Cordia New" panose="020B0304020202020204" pitchFamily="34" charset="-34"/>
                      </a:endParaRPr>
                    </a:p>
                  </a:txBody>
                  <a:tcPr marL="107950" marR="107950" marT="71755" marB="71755">
                    <a:solidFill>
                      <a:schemeClr val="tx2"/>
                    </a:solidFill>
                  </a:tcPr>
                </a:tc>
                <a:extLst>
                  <a:ext uri="{0D108BD9-81ED-4DB2-BD59-A6C34878D82A}">
                    <a16:rowId xmlns:a16="http://schemas.microsoft.com/office/drawing/2014/main" val="2283832771"/>
                  </a:ext>
                </a:extLst>
              </a:tr>
              <a:tr h="496607">
                <a:tc>
                  <a:txBody>
                    <a:bodyPr/>
                    <a:lstStyle/>
                    <a:p>
                      <a:pPr marL="365760" indent="-365760">
                        <a:lnSpc>
                          <a:spcPct val="115000"/>
                        </a:lnSpc>
                        <a:spcAft>
                          <a:spcPts val="600"/>
                        </a:spcAft>
                        <a:buNone/>
                      </a:pPr>
                      <a:r>
                        <a:rPr lang="en-NZ" sz="1800">
                          <a:solidFill>
                            <a:schemeClr val="tx1"/>
                          </a:solidFill>
                          <a:effectLst/>
                          <a:latin typeface="+mn-lt"/>
                          <a:ea typeface="Aptos" panose="020B0004020202020204" pitchFamily="34" charset="0"/>
                          <a:cs typeface="Cordia New" panose="020B0304020202020204" pitchFamily="34" charset="-34"/>
                        </a:rPr>
                        <a:t>Main funding approach</a:t>
                      </a:r>
                    </a:p>
                  </a:txBody>
                  <a:tcPr marL="107950" marR="107950" marT="71755" marB="71755"/>
                </a:tc>
                <a:tc>
                  <a:txBody>
                    <a:bodyPr/>
                    <a:lstStyle/>
                    <a:p>
                      <a:pPr marL="0" indent="0" algn="l">
                        <a:lnSpc>
                          <a:spcPct val="115000"/>
                        </a:lnSpc>
                        <a:spcAft>
                          <a:spcPts val="600"/>
                        </a:spcAft>
                        <a:buNone/>
                      </a:pPr>
                      <a:r>
                        <a:rPr lang="en-NZ" sz="1800">
                          <a:effectLst/>
                          <a:latin typeface="+mn-lt"/>
                        </a:rPr>
                        <a:t>Ongoing subsidy</a:t>
                      </a:r>
                    </a:p>
                  </a:txBody>
                  <a:tcPr marL="107950" marR="107950" marT="71755" marB="71755"/>
                </a:tc>
                <a:tc>
                  <a:txBody>
                    <a:bodyPr/>
                    <a:lstStyle/>
                    <a:p>
                      <a:pPr marL="0" indent="0" algn="l">
                        <a:lnSpc>
                          <a:spcPct val="115000"/>
                        </a:lnSpc>
                        <a:spcAft>
                          <a:spcPts val="600"/>
                        </a:spcAft>
                        <a:buNone/>
                      </a:pPr>
                      <a:r>
                        <a:rPr lang="en-NZ" sz="1800">
                          <a:effectLst/>
                          <a:latin typeface="+mn-lt"/>
                        </a:rPr>
                        <a:t>Ongoing subsidy</a:t>
                      </a:r>
                    </a:p>
                  </a:txBody>
                  <a:tcPr marL="107950" marR="107950" marT="71755" marB="71755"/>
                </a:tc>
                <a:tc>
                  <a:txBody>
                    <a:bodyPr/>
                    <a:lstStyle/>
                    <a:p>
                      <a:pPr marL="0" indent="0" algn="l">
                        <a:lnSpc>
                          <a:spcPct val="115000"/>
                        </a:lnSpc>
                        <a:spcAft>
                          <a:spcPts val="600"/>
                        </a:spcAft>
                        <a:buNone/>
                      </a:pPr>
                      <a:r>
                        <a:rPr lang="en-NZ" sz="1800">
                          <a:effectLst/>
                          <a:latin typeface="+mn-lt"/>
                        </a:rPr>
                        <a:t>Upfront grant funding</a:t>
                      </a:r>
                    </a:p>
                  </a:txBody>
                  <a:tcPr marL="107950" marR="107950" marT="71755" marB="71755"/>
                </a:tc>
                <a:extLst>
                  <a:ext uri="{0D108BD9-81ED-4DB2-BD59-A6C34878D82A}">
                    <a16:rowId xmlns:a16="http://schemas.microsoft.com/office/drawing/2014/main" val="2412401982"/>
                  </a:ext>
                </a:extLst>
              </a:tr>
              <a:tr h="418684">
                <a:tc>
                  <a:txBody>
                    <a:bodyPr/>
                    <a:lstStyle/>
                    <a:p>
                      <a:pPr marL="365760" indent="-365760">
                        <a:lnSpc>
                          <a:spcPct val="115000"/>
                        </a:lnSpc>
                        <a:spcAft>
                          <a:spcPts val="600"/>
                        </a:spcAft>
                        <a:buNone/>
                      </a:pPr>
                      <a:r>
                        <a:rPr lang="en-NZ" sz="1800">
                          <a:solidFill>
                            <a:schemeClr val="tx1"/>
                          </a:solidFill>
                          <a:effectLst/>
                          <a:latin typeface="+mn-lt"/>
                          <a:ea typeface="Aptos" panose="020B0004020202020204" pitchFamily="34" charset="0"/>
                          <a:cs typeface="Cordia New" panose="020B0304020202020204" pitchFamily="34" charset="-34"/>
                        </a:rPr>
                        <a:t>Basis of approach</a:t>
                      </a:r>
                    </a:p>
                  </a:txBody>
                  <a:tcPr marL="107950" marR="107950" marT="71755" marB="71755"/>
                </a:tc>
                <a:tc>
                  <a:txBody>
                    <a:bodyPr/>
                    <a:lstStyle/>
                    <a:p>
                      <a:pPr marL="0" indent="0"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Cost</a:t>
                      </a:r>
                    </a:p>
                  </a:txBody>
                  <a:tcPr marL="107950" marR="107950" marT="71755" marB="71755"/>
                </a:tc>
                <a:tc>
                  <a:txBody>
                    <a:bodyPr/>
                    <a:lstStyle/>
                    <a:p>
                      <a:pPr marL="0" indent="0"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Market rent</a:t>
                      </a:r>
                    </a:p>
                  </a:txBody>
                  <a:tcPr marL="107950" marR="107950" marT="71755" marB="71755"/>
                </a:tc>
                <a:tc>
                  <a:txBody>
                    <a:bodyPr/>
                    <a:lstStyle/>
                    <a:p>
                      <a:pPr marL="0" indent="0"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Market rent</a:t>
                      </a:r>
                    </a:p>
                  </a:txBody>
                  <a:tcPr marL="107950" marR="107950" marT="71755" marB="71755"/>
                </a:tc>
                <a:extLst>
                  <a:ext uri="{0D108BD9-81ED-4DB2-BD59-A6C34878D82A}">
                    <a16:rowId xmlns:a16="http://schemas.microsoft.com/office/drawing/2014/main" val="1818063757"/>
                  </a:ext>
                </a:extLst>
              </a:tr>
              <a:tr h="418684">
                <a:tc>
                  <a:txBody>
                    <a:bodyPr/>
                    <a:lstStyle/>
                    <a:p>
                      <a:pPr marL="0" indent="0">
                        <a:lnSpc>
                          <a:spcPct val="115000"/>
                        </a:lnSpc>
                        <a:spcAft>
                          <a:spcPts val="600"/>
                        </a:spcAft>
                        <a:buNone/>
                      </a:pPr>
                      <a:r>
                        <a:rPr lang="en-NZ" sz="1800">
                          <a:solidFill>
                            <a:schemeClr val="tx1"/>
                          </a:solidFill>
                          <a:effectLst/>
                          <a:latin typeface="+mn-lt"/>
                          <a:ea typeface="Aptos" panose="020B0004020202020204" pitchFamily="34" charset="0"/>
                          <a:cs typeface="Cordia New" panose="020B0304020202020204" pitchFamily="34" charset="-34"/>
                        </a:rPr>
                        <a:t>Tenant contribution</a:t>
                      </a:r>
                    </a:p>
                  </a:txBody>
                  <a:tcPr marL="107950" marR="107950" marT="71755" marB="71755"/>
                </a:tc>
                <a:tc>
                  <a:txBody>
                    <a:bodyPr/>
                    <a:lstStyle/>
                    <a:p>
                      <a:pPr marL="0" indent="0"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Included in amount agreed between Crown and provider (</a:t>
                      </a:r>
                      <a:r>
                        <a:rPr lang="en-NZ" sz="1800" err="1">
                          <a:effectLst/>
                          <a:latin typeface="+mn-lt"/>
                          <a:ea typeface="Aptos" panose="020B0004020202020204" pitchFamily="34" charset="0"/>
                          <a:cs typeface="Cordia New" panose="020B0304020202020204" pitchFamily="34" charset="-34"/>
                        </a:rPr>
                        <a:t>ie</a:t>
                      </a:r>
                      <a:r>
                        <a:rPr lang="en-NZ" sz="1800">
                          <a:effectLst/>
                          <a:latin typeface="+mn-lt"/>
                          <a:ea typeface="Aptos" panose="020B0004020202020204" pitchFamily="34" charset="0"/>
                          <a:cs typeface="Cordia New" panose="020B0304020202020204" pitchFamily="34" charset="-34"/>
                        </a:rPr>
                        <a:t> Agreed Amount)</a:t>
                      </a:r>
                    </a:p>
                  </a:txBody>
                  <a:tcPr marL="107950" marR="107950" marT="71755" marB="71755"/>
                </a:tc>
                <a:tc>
                  <a:txBody>
                    <a:bodyPr/>
                    <a:lstStyle/>
                    <a:p>
                      <a:pPr marL="0" indent="0"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Included in amount agreed between Crown and Provider (ie Market Rent + OS)</a:t>
                      </a:r>
                    </a:p>
                  </a:txBody>
                  <a:tcPr marL="107950" marR="107950" marT="71755" marB="71755"/>
                </a:tc>
                <a:tc>
                  <a:txBody>
                    <a:bodyPr/>
                    <a:lstStyle/>
                    <a:p>
                      <a:pPr marL="0" indent="0"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Sole source of ongoing revenue</a:t>
                      </a:r>
                    </a:p>
                  </a:txBody>
                  <a:tcPr marL="107950" marR="107950" marT="71755" marB="71755"/>
                </a:tc>
                <a:extLst>
                  <a:ext uri="{0D108BD9-81ED-4DB2-BD59-A6C34878D82A}">
                    <a16:rowId xmlns:a16="http://schemas.microsoft.com/office/drawing/2014/main" val="3778352641"/>
                  </a:ext>
                </a:extLst>
              </a:tr>
              <a:tr h="565336">
                <a:tc>
                  <a:txBody>
                    <a:bodyPr/>
                    <a:lstStyle/>
                    <a:p>
                      <a:pPr marL="0" indent="0">
                        <a:lnSpc>
                          <a:spcPct val="115000"/>
                        </a:lnSpc>
                        <a:spcAft>
                          <a:spcPts val="600"/>
                        </a:spcAft>
                        <a:buNone/>
                      </a:pPr>
                      <a:r>
                        <a:rPr lang="en-NZ" sz="1800">
                          <a:solidFill>
                            <a:schemeClr val="tx1"/>
                          </a:solidFill>
                          <a:effectLst/>
                          <a:latin typeface="+mn-lt"/>
                          <a:ea typeface="Aptos" panose="020B0004020202020204" pitchFamily="34" charset="0"/>
                          <a:cs typeface="Cordia New" panose="020B0304020202020204" pitchFamily="34" charset="-34"/>
                        </a:rPr>
                        <a:t>Tenure</a:t>
                      </a:r>
                    </a:p>
                  </a:txBody>
                  <a:tcPr marL="107950" marR="107950" marT="71755" marB="71755"/>
                </a:tc>
                <a:tc>
                  <a:txBody>
                    <a:bodyPr/>
                    <a:lstStyle/>
                    <a:p>
                      <a:pPr marL="4763" indent="-4763"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Social housing and affordable rental</a:t>
                      </a:r>
                    </a:p>
                  </a:txBody>
                  <a:tcPr marL="107950" marR="107950" marT="71755" marB="71755"/>
                </a:tc>
                <a:tc>
                  <a:txBody>
                    <a:bodyPr/>
                    <a:lstStyle/>
                    <a:p>
                      <a:pPr marL="365760" indent="-365760" algn="l">
                        <a:lnSpc>
                          <a:spcPct val="115000"/>
                        </a:lnSpc>
                        <a:spcAft>
                          <a:spcPts val="600"/>
                        </a:spcAft>
                        <a:buNone/>
                      </a:pPr>
                      <a:r>
                        <a:rPr lang="en-NZ" sz="1800">
                          <a:effectLst/>
                          <a:latin typeface="+mn-lt"/>
                          <a:ea typeface="Aptos" panose="020B0004020202020204" pitchFamily="34" charset="0"/>
                          <a:cs typeface="Cordia New" panose="020B0304020202020204" pitchFamily="34" charset="-34"/>
                        </a:rPr>
                        <a:t>Social housing</a:t>
                      </a:r>
                    </a:p>
                  </a:txBody>
                  <a:tcPr marL="107950" marR="107950" marT="71755" marB="71755"/>
                </a:tc>
                <a:tc>
                  <a:txBody>
                    <a:bodyPr/>
                    <a:lstStyle/>
                    <a:p>
                      <a:pPr marL="365760" indent="-365760" algn="l">
                        <a:lnSpc>
                          <a:spcPct val="115000"/>
                        </a:lnSpc>
                        <a:spcAft>
                          <a:spcPts val="600"/>
                        </a:spcAft>
                        <a:buNone/>
                      </a:pPr>
                      <a:r>
                        <a:rPr lang="en-NZ" sz="1800" dirty="0">
                          <a:effectLst/>
                          <a:latin typeface="+mn-lt"/>
                          <a:ea typeface="Aptos" panose="020B0004020202020204" pitchFamily="34" charset="0"/>
                          <a:cs typeface="Cordia New" panose="020B0304020202020204" pitchFamily="34" charset="-34"/>
                        </a:rPr>
                        <a:t>Affordable rental</a:t>
                      </a:r>
                    </a:p>
                  </a:txBody>
                  <a:tcPr marL="107950" marR="107950" marT="71755" marB="71755"/>
                </a:tc>
                <a:extLst>
                  <a:ext uri="{0D108BD9-81ED-4DB2-BD59-A6C34878D82A}">
                    <a16:rowId xmlns:a16="http://schemas.microsoft.com/office/drawing/2014/main" val="4179089762"/>
                  </a:ext>
                </a:extLst>
              </a:tr>
            </a:tbl>
          </a:graphicData>
        </a:graphic>
      </p:graphicFrame>
    </p:spTree>
    <p:extLst>
      <p:ext uri="{BB962C8B-B14F-4D97-AF65-F5344CB8AC3E}">
        <p14:creationId xmlns:p14="http://schemas.microsoft.com/office/powerpoint/2010/main" val="238110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9E40-3AEA-3429-5B5C-5D6B1B11B745}"/>
              </a:ext>
            </a:extLst>
          </p:cNvPr>
          <p:cNvSpPr>
            <a:spLocks noGrp="1"/>
          </p:cNvSpPr>
          <p:nvPr>
            <p:ph type="title"/>
          </p:nvPr>
        </p:nvSpPr>
        <p:spPr>
          <a:xfrm>
            <a:off x="521226" y="1302120"/>
            <a:ext cx="11263650" cy="672154"/>
          </a:xfrm>
        </p:spPr>
        <p:txBody>
          <a:bodyPr>
            <a:normAutofit/>
          </a:bodyPr>
          <a:lstStyle/>
          <a:p>
            <a:r>
              <a:rPr lang="en-NZ" sz="3600" b="1"/>
              <a:t>Flexible fund cost-based funding model</a:t>
            </a:r>
          </a:p>
        </p:txBody>
      </p:sp>
      <p:sp>
        <p:nvSpPr>
          <p:cNvPr id="4" name="Slide Number Placeholder 3">
            <a:extLst>
              <a:ext uri="{FF2B5EF4-FFF2-40B4-BE49-F238E27FC236}">
                <a16:creationId xmlns:a16="http://schemas.microsoft.com/office/drawing/2014/main" id="{1DFAAB8B-90E0-7FD9-82DC-A0A61CBCB413}"/>
              </a:ext>
            </a:extLst>
          </p:cNvPr>
          <p:cNvSpPr>
            <a:spLocks noGrp="1"/>
          </p:cNvSpPr>
          <p:nvPr>
            <p:ph type="sldNum" sz="quarter" idx="4"/>
          </p:nvPr>
        </p:nvSpPr>
        <p:spPr/>
        <p:txBody>
          <a:bodyPr/>
          <a:lstStyle/>
          <a:p>
            <a:fld id="{195E159E-8A7D-4D55-800F-D6D8D6F96419}" type="slidenum">
              <a:rPr lang="en-NZ" smtClean="0"/>
              <a:pPr/>
              <a:t>6</a:t>
            </a:fld>
            <a:endParaRPr lang="en-NZ"/>
          </a:p>
        </p:txBody>
      </p:sp>
      <p:sp>
        <p:nvSpPr>
          <p:cNvPr id="7" name="Rectangle: Rounded Corners 6">
            <a:extLst>
              <a:ext uri="{FF2B5EF4-FFF2-40B4-BE49-F238E27FC236}">
                <a16:creationId xmlns:a16="http://schemas.microsoft.com/office/drawing/2014/main" id="{8FCB5728-9B23-3665-9E13-8566135D3E2E}"/>
              </a:ext>
            </a:extLst>
          </p:cNvPr>
          <p:cNvSpPr/>
          <p:nvPr/>
        </p:nvSpPr>
        <p:spPr>
          <a:xfrm>
            <a:off x="8329013" y="2359654"/>
            <a:ext cx="3239532" cy="3600000"/>
          </a:xfrm>
          <a:prstGeom prst="roundRect">
            <a:avLst>
              <a:gd name="adj" fmla="val 1936"/>
            </a:avLst>
          </a:prstGeom>
          <a:solidFill>
            <a:schemeClr val="tx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a:solidFill>
                  <a:schemeClr val="bg1"/>
                </a:solidFill>
              </a:rPr>
              <a:t>Revenue received by provider</a:t>
            </a:r>
          </a:p>
          <a:p>
            <a:endParaRPr lang="en-NZ">
              <a:solidFill>
                <a:schemeClr val="tx1"/>
              </a:solidFill>
            </a:endParaRPr>
          </a:p>
        </p:txBody>
      </p:sp>
      <p:sp>
        <p:nvSpPr>
          <p:cNvPr id="8" name="Rectangle: Rounded Corners 7">
            <a:extLst>
              <a:ext uri="{FF2B5EF4-FFF2-40B4-BE49-F238E27FC236}">
                <a16:creationId xmlns:a16="http://schemas.microsoft.com/office/drawing/2014/main" id="{27D515E3-5311-D37B-0B35-5FBEA8243AA6}"/>
              </a:ext>
            </a:extLst>
          </p:cNvPr>
          <p:cNvSpPr/>
          <p:nvPr/>
        </p:nvSpPr>
        <p:spPr>
          <a:xfrm>
            <a:off x="4443292" y="2366904"/>
            <a:ext cx="3239532" cy="880569"/>
          </a:xfrm>
          <a:prstGeom prst="roundRect">
            <a:avLst>
              <a:gd name="adj" fmla="val 1936"/>
            </a:avLst>
          </a:prstGeom>
          <a:solidFill>
            <a:schemeClr val="accent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a:t>Rent paid by tenant </a:t>
            </a:r>
          </a:p>
          <a:p>
            <a:r>
              <a:rPr lang="en-NZ" sz="1400"/>
              <a:t>(Income-Related Rent or Affordable Rental Contribution)</a:t>
            </a:r>
          </a:p>
        </p:txBody>
      </p:sp>
      <p:sp>
        <p:nvSpPr>
          <p:cNvPr id="9" name="Rectangle: Rounded Corners 8">
            <a:extLst>
              <a:ext uri="{FF2B5EF4-FFF2-40B4-BE49-F238E27FC236}">
                <a16:creationId xmlns:a16="http://schemas.microsoft.com/office/drawing/2014/main" id="{24B6ECEF-8138-6CFD-F6E6-679FB768FB56}"/>
              </a:ext>
            </a:extLst>
          </p:cNvPr>
          <p:cNvSpPr/>
          <p:nvPr/>
        </p:nvSpPr>
        <p:spPr>
          <a:xfrm>
            <a:off x="4443292" y="3643473"/>
            <a:ext cx="3239532" cy="2323431"/>
          </a:xfrm>
          <a:prstGeom prst="roundRect">
            <a:avLst>
              <a:gd name="adj" fmla="val 1936"/>
            </a:avLst>
          </a:prstGeom>
          <a:solidFill>
            <a:schemeClr val="accent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a:t>Subsidy paid by the Ministry</a:t>
            </a:r>
          </a:p>
          <a:p>
            <a:r>
              <a:rPr lang="en-NZ" sz="1400"/>
              <a:t>(Income-Related Rent Subsidy or Affordable Rental Subsidy)</a:t>
            </a:r>
          </a:p>
        </p:txBody>
      </p:sp>
      <p:sp>
        <p:nvSpPr>
          <p:cNvPr id="10" name="Rectangle: Rounded Corners 9">
            <a:extLst>
              <a:ext uri="{FF2B5EF4-FFF2-40B4-BE49-F238E27FC236}">
                <a16:creationId xmlns:a16="http://schemas.microsoft.com/office/drawing/2014/main" id="{C8D1579D-E9BB-CA9D-8110-D07DB5D06644}"/>
              </a:ext>
            </a:extLst>
          </p:cNvPr>
          <p:cNvSpPr/>
          <p:nvPr/>
        </p:nvSpPr>
        <p:spPr>
          <a:xfrm>
            <a:off x="4443293" y="2366904"/>
            <a:ext cx="3239532" cy="3600000"/>
          </a:xfrm>
          <a:prstGeom prst="roundRect">
            <a:avLst>
              <a:gd name="adj" fmla="val 1936"/>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Rounded Corners 10">
            <a:extLst>
              <a:ext uri="{FF2B5EF4-FFF2-40B4-BE49-F238E27FC236}">
                <a16:creationId xmlns:a16="http://schemas.microsoft.com/office/drawing/2014/main" id="{42DEB33E-1651-1685-92CD-8D956DA21913}"/>
              </a:ext>
            </a:extLst>
          </p:cNvPr>
          <p:cNvSpPr/>
          <p:nvPr/>
        </p:nvSpPr>
        <p:spPr>
          <a:xfrm>
            <a:off x="653061" y="2359654"/>
            <a:ext cx="3239532" cy="3592750"/>
          </a:xfrm>
          <a:prstGeom prst="roundRect">
            <a:avLst>
              <a:gd name="adj" fmla="val 1936"/>
            </a:avLst>
          </a:prstGeom>
          <a:solidFill>
            <a:schemeClr val="bg2"/>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a:solidFill>
                  <a:schemeClr val="tx1"/>
                </a:solidFill>
              </a:rPr>
              <a:t>Agreed Amount </a:t>
            </a:r>
          </a:p>
        </p:txBody>
      </p:sp>
      <p:sp>
        <p:nvSpPr>
          <p:cNvPr id="12" name="Equals 11">
            <a:extLst>
              <a:ext uri="{FF2B5EF4-FFF2-40B4-BE49-F238E27FC236}">
                <a16:creationId xmlns:a16="http://schemas.microsoft.com/office/drawing/2014/main" id="{14BC460D-1376-AE50-FDD3-A76EDB6D6259}"/>
              </a:ext>
            </a:extLst>
          </p:cNvPr>
          <p:cNvSpPr/>
          <p:nvPr/>
        </p:nvSpPr>
        <p:spPr>
          <a:xfrm>
            <a:off x="3955140" y="3968904"/>
            <a:ext cx="396000" cy="396000"/>
          </a:xfrm>
          <a:prstGeom prst="mathEqua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Z">
              <a:solidFill>
                <a:schemeClr val="tx1"/>
              </a:solidFill>
            </a:endParaRPr>
          </a:p>
        </p:txBody>
      </p:sp>
      <p:sp>
        <p:nvSpPr>
          <p:cNvPr id="13" name="Equals 12">
            <a:extLst>
              <a:ext uri="{FF2B5EF4-FFF2-40B4-BE49-F238E27FC236}">
                <a16:creationId xmlns:a16="http://schemas.microsoft.com/office/drawing/2014/main" id="{4FAC460C-6CC4-97C0-76AD-9B5629004455}"/>
              </a:ext>
            </a:extLst>
          </p:cNvPr>
          <p:cNvSpPr/>
          <p:nvPr/>
        </p:nvSpPr>
        <p:spPr>
          <a:xfrm>
            <a:off x="7807919" y="3968904"/>
            <a:ext cx="396000" cy="396000"/>
          </a:xfrm>
          <a:prstGeom prst="mathEqua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Z">
              <a:solidFill>
                <a:schemeClr val="tx1"/>
              </a:solidFill>
            </a:endParaRPr>
          </a:p>
        </p:txBody>
      </p:sp>
      <p:sp>
        <p:nvSpPr>
          <p:cNvPr id="14" name="Plus Sign 13">
            <a:extLst>
              <a:ext uri="{FF2B5EF4-FFF2-40B4-BE49-F238E27FC236}">
                <a16:creationId xmlns:a16="http://schemas.microsoft.com/office/drawing/2014/main" id="{7B65531F-8F55-AA51-2565-5D1EDCD29B78}"/>
              </a:ext>
            </a:extLst>
          </p:cNvPr>
          <p:cNvSpPr/>
          <p:nvPr/>
        </p:nvSpPr>
        <p:spPr>
          <a:xfrm>
            <a:off x="5865058" y="3247473"/>
            <a:ext cx="396000" cy="396000"/>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4352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4EE-8385-54E4-9497-6156EA480468}"/>
              </a:ext>
            </a:extLst>
          </p:cNvPr>
          <p:cNvSpPr>
            <a:spLocks noGrp="1"/>
          </p:cNvSpPr>
          <p:nvPr>
            <p:ph type="title"/>
          </p:nvPr>
        </p:nvSpPr>
        <p:spPr>
          <a:xfrm>
            <a:off x="521226" y="1302120"/>
            <a:ext cx="11263650" cy="672154"/>
          </a:xfrm>
        </p:spPr>
        <p:txBody>
          <a:bodyPr>
            <a:normAutofit/>
          </a:bodyPr>
          <a:lstStyle/>
          <a:p>
            <a:r>
              <a:rPr lang="en-NZ" sz="3600" b="1"/>
              <a:t>Flexible fund cost-based funding model</a:t>
            </a:r>
          </a:p>
        </p:txBody>
      </p:sp>
      <p:sp>
        <p:nvSpPr>
          <p:cNvPr id="3" name="Content Placeholder 2">
            <a:extLst>
              <a:ext uri="{FF2B5EF4-FFF2-40B4-BE49-F238E27FC236}">
                <a16:creationId xmlns:a16="http://schemas.microsoft.com/office/drawing/2014/main" id="{6B6B1389-0B51-1CFA-9FB5-F7EB2970DE08}"/>
              </a:ext>
            </a:extLst>
          </p:cNvPr>
          <p:cNvSpPr>
            <a:spLocks noGrp="1"/>
          </p:cNvSpPr>
          <p:nvPr>
            <p:ph idx="1"/>
          </p:nvPr>
        </p:nvSpPr>
        <p:spPr>
          <a:xfrm>
            <a:off x="564356" y="2217697"/>
            <a:ext cx="11220520" cy="3027871"/>
          </a:xfrm>
        </p:spPr>
        <p:txBody>
          <a:bodyPr vert="horz" lIns="91440" tIns="45720" rIns="91440" bIns="45720" rtlCol="0" anchor="t">
            <a:normAutofit fontScale="85000" lnSpcReduction="10000"/>
          </a:bodyPr>
          <a:lstStyle/>
          <a:p>
            <a:r>
              <a:rPr lang="en-NZ"/>
              <a:t>The Agreed Amount is:</a:t>
            </a:r>
          </a:p>
          <a:p>
            <a:pPr marL="342900" indent="-342900">
              <a:buFont typeface="Arial" panose="020B0604020202020204" pitchFamily="34" charset="0"/>
              <a:buChar char="•"/>
            </a:pPr>
            <a:r>
              <a:rPr lang="en-NZ" b="1"/>
              <a:t>Based on estimated costs: </a:t>
            </a:r>
            <a:r>
              <a:rPr lang="en-NZ"/>
              <a:t>we want you to provide your best estimate of what these costs are. Funding covers ongoing costs of operation and servicing and repayment of debt.</a:t>
            </a:r>
          </a:p>
          <a:p>
            <a:pPr marL="342900" indent="-342900">
              <a:buFont typeface="Arial" panose="020B0604020202020204" pitchFamily="34" charset="0"/>
              <a:buChar char="•"/>
            </a:pPr>
            <a:r>
              <a:rPr lang="en-NZ" b="1"/>
              <a:t>Agreed at a project level (at stage two): </a:t>
            </a:r>
            <a:r>
              <a:rPr lang="en-NZ"/>
              <a:t>Project agreed amount is further split into an agreed amount per home using percentages set out in the contract.</a:t>
            </a:r>
          </a:p>
          <a:p>
            <a:pPr marL="342900" indent="-342900">
              <a:buFont typeface="Arial" panose="020B0604020202020204" pitchFamily="34" charset="0"/>
              <a:buChar char="•"/>
            </a:pPr>
            <a:r>
              <a:rPr lang="en-NZ" b="1"/>
              <a:t>The total amount received by provider:</a:t>
            </a:r>
            <a:r>
              <a:rPr lang="en-NZ"/>
              <a:t> tenant contributions are included in the agreed amount, not on top of it. The risk that the tenant contribution is lower than forecast is our risk, not yours. However, you will be responsible for collecting this contribution from the tenant.</a:t>
            </a:r>
            <a:endParaRPr lang="en-NZ">
              <a:cs typeface="Arial"/>
            </a:endParaRPr>
          </a:p>
          <a:p>
            <a:endParaRPr lang="en-NZ"/>
          </a:p>
        </p:txBody>
      </p:sp>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7</a:t>
            </a:fld>
            <a:endParaRPr lang="en-NZ"/>
          </a:p>
        </p:txBody>
      </p:sp>
    </p:spTree>
    <p:extLst>
      <p:ext uri="{BB962C8B-B14F-4D97-AF65-F5344CB8AC3E}">
        <p14:creationId xmlns:p14="http://schemas.microsoft.com/office/powerpoint/2010/main" val="358724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F4FE0-9CB0-2071-886D-6312D34D1AF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978BC2A-20E3-9375-6FCD-95BB89F48058}"/>
              </a:ext>
            </a:extLst>
          </p:cNvPr>
          <p:cNvSpPr txBox="1">
            <a:spLocks/>
          </p:cNvSpPr>
          <p:nvPr/>
        </p:nvSpPr>
        <p:spPr>
          <a:xfrm>
            <a:off x="11220449" y="416850"/>
            <a:ext cx="56442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5E159E-8A7D-4D55-800F-D6D8D6F96419}" type="slidenum">
              <a:rPr lang="en-NZ" smtClean="0"/>
              <a:pPr/>
              <a:t>8</a:t>
            </a:fld>
            <a:endParaRPr lang="en-NZ"/>
          </a:p>
        </p:txBody>
      </p:sp>
      <p:graphicFrame>
        <p:nvGraphicFramePr>
          <p:cNvPr id="2" name="Table 1">
            <a:extLst>
              <a:ext uri="{FF2B5EF4-FFF2-40B4-BE49-F238E27FC236}">
                <a16:creationId xmlns:a16="http://schemas.microsoft.com/office/drawing/2014/main" id="{F981FB4B-DA01-25B2-ECD6-B611F26B99F9}"/>
              </a:ext>
            </a:extLst>
          </p:cNvPr>
          <p:cNvGraphicFramePr>
            <a:graphicFrameLocks noGrp="1"/>
          </p:cNvGraphicFramePr>
          <p:nvPr>
            <p:extLst>
              <p:ext uri="{D42A27DB-BD31-4B8C-83A1-F6EECF244321}">
                <p14:modId xmlns:p14="http://schemas.microsoft.com/office/powerpoint/2010/main" val="49481965"/>
              </p:ext>
            </p:extLst>
          </p:nvPr>
        </p:nvGraphicFramePr>
        <p:xfrm>
          <a:off x="623455" y="1662543"/>
          <a:ext cx="10837718" cy="4281052"/>
        </p:xfrm>
        <a:graphic>
          <a:graphicData uri="http://schemas.openxmlformats.org/drawingml/2006/table">
            <a:tbl>
              <a:tblPr firstRow="1" firstCol="1" bandRow="1">
                <a:tableStyleId>{21E4AEA4-8DFA-4A89-87EB-49C32662AFE0}</a:tableStyleId>
              </a:tblPr>
              <a:tblGrid>
                <a:gridCol w="3116338">
                  <a:extLst>
                    <a:ext uri="{9D8B030D-6E8A-4147-A177-3AD203B41FA5}">
                      <a16:colId xmlns:a16="http://schemas.microsoft.com/office/drawing/2014/main" val="2199559632"/>
                    </a:ext>
                  </a:extLst>
                </a:gridCol>
                <a:gridCol w="7721380">
                  <a:extLst>
                    <a:ext uri="{9D8B030D-6E8A-4147-A177-3AD203B41FA5}">
                      <a16:colId xmlns:a16="http://schemas.microsoft.com/office/drawing/2014/main" val="854303390"/>
                    </a:ext>
                  </a:extLst>
                </a:gridCol>
              </a:tblGrid>
              <a:tr h="324142">
                <a:tc gridSpan="2">
                  <a:txBody>
                    <a:bodyPr/>
                    <a:lstStyle/>
                    <a:p>
                      <a:pPr marL="270510">
                        <a:lnSpc>
                          <a:spcPct val="107000"/>
                        </a:lnSpc>
                        <a:spcBef>
                          <a:spcPts val="600"/>
                        </a:spcBef>
                        <a:spcAft>
                          <a:spcPts val="600"/>
                        </a:spcAft>
                        <a:buNone/>
                      </a:pPr>
                      <a:r>
                        <a:rPr lang="en-NZ" sz="1600">
                          <a:effectLst/>
                        </a:rPr>
                        <a:t>Basis of annual adjustments to the agreed amount</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NZ"/>
                    </a:p>
                  </a:txBody>
                  <a:tcPr/>
                </a:tc>
                <a:extLst>
                  <a:ext uri="{0D108BD9-81ED-4DB2-BD59-A6C34878D82A}">
                    <a16:rowId xmlns:a16="http://schemas.microsoft.com/office/drawing/2014/main" val="1378217706"/>
                  </a:ext>
                </a:extLst>
              </a:tr>
              <a:tr h="297120">
                <a:tc>
                  <a:txBody>
                    <a:bodyPr/>
                    <a:lstStyle/>
                    <a:p>
                      <a:pPr marL="270510">
                        <a:lnSpc>
                          <a:spcPct val="107000"/>
                        </a:lnSpc>
                        <a:spcBef>
                          <a:spcPts val="600"/>
                        </a:spcBef>
                        <a:spcAft>
                          <a:spcPts val="600"/>
                        </a:spcAft>
                        <a:buNone/>
                      </a:pPr>
                      <a:r>
                        <a:rPr lang="en-NZ" sz="1400" b="1">
                          <a:effectLst/>
                        </a:rPr>
                        <a:t>Cost component </a:t>
                      </a:r>
                      <a:endParaRPr lang="en-NZ"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70510">
                        <a:lnSpc>
                          <a:spcPct val="107000"/>
                        </a:lnSpc>
                        <a:spcBef>
                          <a:spcPts val="600"/>
                        </a:spcBef>
                        <a:spcAft>
                          <a:spcPts val="600"/>
                        </a:spcAft>
                        <a:buNone/>
                      </a:pPr>
                      <a:r>
                        <a:rPr lang="en-NZ" sz="1400" b="1">
                          <a:effectLst/>
                        </a:rPr>
                        <a:t>Description of adjustment</a:t>
                      </a:r>
                      <a:endParaRPr lang="en-NZ"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81540864"/>
                  </a:ext>
                </a:extLst>
              </a:tr>
              <a:tr h="609965">
                <a:tc>
                  <a:txBody>
                    <a:bodyPr/>
                    <a:lstStyle/>
                    <a:p>
                      <a:pPr marL="270510">
                        <a:lnSpc>
                          <a:spcPct val="107000"/>
                        </a:lnSpc>
                        <a:spcBef>
                          <a:spcPts val="600"/>
                        </a:spcBef>
                        <a:spcAft>
                          <a:spcPts val="600"/>
                        </a:spcAft>
                        <a:buNone/>
                      </a:pPr>
                      <a:r>
                        <a:rPr lang="en-NZ" sz="1400">
                          <a:effectLst/>
                        </a:rPr>
                        <a:t>Rates </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70510">
                        <a:lnSpc>
                          <a:spcPct val="107000"/>
                        </a:lnSpc>
                        <a:spcBef>
                          <a:spcPts val="600"/>
                        </a:spcBef>
                        <a:spcAft>
                          <a:spcPts val="600"/>
                        </a:spcAft>
                        <a:buNone/>
                      </a:pPr>
                      <a:r>
                        <a:rPr lang="en-NZ" sz="1400">
                          <a:effectLst/>
                        </a:rPr>
                        <a:t>Adjusted annually in line with the annual change in “local authority rates and payments” as reported by Statistics NZ</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9718017"/>
                  </a:ext>
                </a:extLst>
              </a:tr>
              <a:tr h="609965">
                <a:tc>
                  <a:txBody>
                    <a:bodyPr/>
                    <a:lstStyle/>
                    <a:p>
                      <a:pPr marL="270510">
                        <a:lnSpc>
                          <a:spcPct val="107000"/>
                        </a:lnSpc>
                        <a:spcBef>
                          <a:spcPts val="600"/>
                        </a:spcBef>
                        <a:spcAft>
                          <a:spcPts val="600"/>
                        </a:spcAft>
                        <a:buNone/>
                      </a:pPr>
                      <a:r>
                        <a:rPr lang="en-NZ" sz="1400">
                          <a:effectLst/>
                        </a:rPr>
                        <a:t>Insurance</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70510">
                        <a:lnSpc>
                          <a:spcPct val="107000"/>
                        </a:lnSpc>
                        <a:spcBef>
                          <a:spcPts val="600"/>
                        </a:spcBef>
                        <a:spcAft>
                          <a:spcPts val="600"/>
                        </a:spcAft>
                        <a:buNone/>
                      </a:pPr>
                      <a:r>
                        <a:rPr lang="en-NZ" sz="1400">
                          <a:effectLst/>
                        </a:rPr>
                        <a:t>Adjusted annually in line with the annual change in “dwelling insurance” as reported by Statistics NZ</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77243487"/>
                  </a:ext>
                </a:extLst>
              </a:tr>
              <a:tr h="609965">
                <a:tc>
                  <a:txBody>
                    <a:bodyPr/>
                    <a:lstStyle/>
                    <a:p>
                      <a:pPr marL="270510">
                        <a:lnSpc>
                          <a:spcPct val="107000"/>
                        </a:lnSpc>
                        <a:spcBef>
                          <a:spcPts val="600"/>
                        </a:spcBef>
                        <a:spcAft>
                          <a:spcPts val="600"/>
                        </a:spcAft>
                        <a:buNone/>
                      </a:pPr>
                      <a:r>
                        <a:rPr lang="en-NZ" sz="1400">
                          <a:effectLst/>
                        </a:rPr>
                        <a:t>Tenancy management</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70510">
                        <a:lnSpc>
                          <a:spcPct val="107000"/>
                        </a:lnSpc>
                        <a:spcBef>
                          <a:spcPts val="600"/>
                        </a:spcBef>
                        <a:spcAft>
                          <a:spcPts val="600"/>
                        </a:spcAft>
                        <a:buNone/>
                      </a:pPr>
                      <a:r>
                        <a:rPr lang="en-NZ" sz="1400">
                          <a:effectLst/>
                        </a:rPr>
                        <a:t>Adjusted annually in line with the annual change in the labour cost index as reported by Statistics NZ</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49849254"/>
                  </a:ext>
                </a:extLst>
              </a:tr>
              <a:tr h="609965">
                <a:tc>
                  <a:txBody>
                    <a:bodyPr/>
                    <a:lstStyle/>
                    <a:p>
                      <a:pPr marL="270510">
                        <a:lnSpc>
                          <a:spcPct val="107000"/>
                        </a:lnSpc>
                        <a:spcBef>
                          <a:spcPts val="600"/>
                        </a:spcBef>
                        <a:spcAft>
                          <a:spcPts val="600"/>
                        </a:spcAft>
                        <a:buNone/>
                      </a:pPr>
                      <a:r>
                        <a:rPr lang="en-NZ" sz="1400">
                          <a:effectLst/>
                        </a:rPr>
                        <a:t>Other ongoing costs</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70510">
                        <a:lnSpc>
                          <a:spcPct val="107000"/>
                        </a:lnSpc>
                        <a:spcBef>
                          <a:spcPts val="600"/>
                        </a:spcBef>
                        <a:spcAft>
                          <a:spcPts val="600"/>
                        </a:spcAft>
                        <a:buNone/>
                      </a:pPr>
                      <a:r>
                        <a:rPr lang="en-NZ" sz="1400">
                          <a:effectLst/>
                        </a:rPr>
                        <a:t>Adjusted annually in line with the annual change in the consumer price index as reported by Statistics NZ</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82485863"/>
                  </a:ext>
                </a:extLst>
              </a:tr>
              <a:tr h="609965">
                <a:tc>
                  <a:txBody>
                    <a:bodyPr/>
                    <a:lstStyle/>
                    <a:p>
                      <a:pPr marL="270510">
                        <a:lnSpc>
                          <a:spcPct val="107000"/>
                        </a:lnSpc>
                        <a:spcBef>
                          <a:spcPts val="600"/>
                        </a:spcBef>
                        <a:spcAft>
                          <a:spcPts val="600"/>
                        </a:spcAft>
                        <a:buNone/>
                      </a:pPr>
                      <a:r>
                        <a:rPr lang="en-NZ" sz="1400">
                          <a:effectLst/>
                        </a:rPr>
                        <a:t>Debt servicing and repayment</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70510">
                        <a:lnSpc>
                          <a:spcPct val="107000"/>
                        </a:lnSpc>
                        <a:spcBef>
                          <a:spcPts val="600"/>
                        </a:spcBef>
                        <a:spcAft>
                          <a:spcPts val="600"/>
                        </a:spcAft>
                        <a:buNone/>
                      </a:pPr>
                      <a:r>
                        <a:rPr lang="en-NZ" sz="1400">
                          <a:effectLst/>
                        </a:rPr>
                        <a:t>Not adjusted </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1992412"/>
                  </a:ext>
                </a:extLst>
              </a:tr>
              <a:tr h="609965">
                <a:tc>
                  <a:txBody>
                    <a:bodyPr/>
                    <a:lstStyle/>
                    <a:p>
                      <a:pPr marL="270510">
                        <a:lnSpc>
                          <a:spcPct val="107000"/>
                        </a:lnSpc>
                        <a:spcBef>
                          <a:spcPts val="600"/>
                        </a:spcBef>
                        <a:spcAft>
                          <a:spcPts val="600"/>
                        </a:spcAft>
                        <a:buNone/>
                      </a:pPr>
                      <a:r>
                        <a:rPr lang="en-NZ" sz="1400">
                          <a:effectLst/>
                        </a:rPr>
                        <a:t>Contingency and risk margin</a:t>
                      </a:r>
                      <a:endParaRPr lang="en-NZ"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70510">
                        <a:lnSpc>
                          <a:spcPct val="107000"/>
                        </a:lnSpc>
                        <a:spcBef>
                          <a:spcPts val="600"/>
                        </a:spcBef>
                        <a:spcAft>
                          <a:spcPts val="600"/>
                        </a:spcAft>
                        <a:buNone/>
                      </a:pPr>
                      <a:r>
                        <a:rPr lang="en-NZ" sz="1400" dirty="0">
                          <a:effectLst/>
                        </a:rPr>
                        <a:t>Adjusted annually based on the Contingency Increase Level agreed at contracting</a:t>
                      </a:r>
                      <a:endParaRPr lang="en-NZ"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13977201"/>
                  </a:ext>
                </a:extLst>
              </a:tr>
            </a:tbl>
          </a:graphicData>
        </a:graphic>
      </p:graphicFrame>
      <p:sp>
        <p:nvSpPr>
          <p:cNvPr id="5" name="Rectangle 1">
            <a:extLst>
              <a:ext uri="{FF2B5EF4-FFF2-40B4-BE49-F238E27FC236}">
                <a16:creationId xmlns:a16="http://schemas.microsoft.com/office/drawing/2014/main" id="{244BF4A3-0FB3-16DB-72E1-7F015C8D8880}"/>
              </a:ext>
            </a:extLst>
          </p:cNvPr>
          <p:cNvSpPr>
            <a:spLocks noChangeArrowheads="1"/>
          </p:cNvSpPr>
          <p:nvPr/>
        </p:nvSpPr>
        <p:spPr bwMode="auto">
          <a:xfrm>
            <a:off x="2743200" y="24990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Z" altLang="en-US" sz="1800" b="0" i="0" u="none" strike="noStrike" cap="none" normalizeH="0" baseline="0">
                <a:ln>
                  <a:noFill/>
                </a:ln>
                <a:solidFill>
                  <a:schemeClr val="tx1"/>
                </a:solidFill>
                <a:effectLst/>
                <a:latin typeface="Arial" panose="020B0604020202020204" pitchFamily="34" charset="0"/>
              </a:rPr>
            </a:br>
            <a:endParaRPr kumimoji="0" lang="en-NZ" altLang="en-US" sz="1800" b="0" i="0" u="none" strike="noStrike" cap="none" normalizeH="0" baseline="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id="{39A765E6-49EC-F4A4-7AF8-AE3C3AA08A0D}"/>
              </a:ext>
            </a:extLst>
          </p:cNvPr>
          <p:cNvSpPr>
            <a:spLocks noGrp="1"/>
          </p:cNvSpPr>
          <p:nvPr>
            <p:ph type="title"/>
          </p:nvPr>
        </p:nvSpPr>
        <p:spPr>
          <a:xfrm>
            <a:off x="521226" y="990390"/>
            <a:ext cx="11263650" cy="672154"/>
          </a:xfrm>
        </p:spPr>
        <p:txBody>
          <a:bodyPr>
            <a:normAutofit/>
          </a:bodyPr>
          <a:lstStyle/>
          <a:p>
            <a:r>
              <a:rPr lang="en-NZ" sz="3600" b="1"/>
              <a:t>Flexible fund cost-based funding model</a:t>
            </a:r>
          </a:p>
        </p:txBody>
      </p:sp>
    </p:spTree>
    <p:extLst>
      <p:ext uri="{BB962C8B-B14F-4D97-AF65-F5344CB8AC3E}">
        <p14:creationId xmlns:p14="http://schemas.microsoft.com/office/powerpoint/2010/main" val="371680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7CFF-0C38-487D-BE56-D496DD10F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E4EE-8385-54E4-9497-6156EA480468}"/>
              </a:ext>
            </a:extLst>
          </p:cNvPr>
          <p:cNvSpPr>
            <a:spLocks noGrp="1"/>
          </p:cNvSpPr>
          <p:nvPr>
            <p:ph type="title"/>
          </p:nvPr>
        </p:nvSpPr>
        <p:spPr>
          <a:xfrm>
            <a:off x="521226" y="1302120"/>
            <a:ext cx="11263650" cy="672154"/>
          </a:xfrm>
        </p:spPr>
        <p:txBody>
          <a:bodyPr>
            <a:normAutofit/>
          </a:bodyPr>
          <a:lstStyle/>
          <a:p>
            <a:r>
              <a:rPr lang="en-NZ" sz="3600" b="1"/>
              <a:t>Key risk allocation changes</a:t>
            </a:r>
          </a:p>
        </p:txBody>
      </p:sp>
      <p:sp>
        <p:nvSpPr>
          <p:cNvPr id="3" name="Content Placeholder 2">
            <a:extLst>
              <a:ext uri="{FF2B5EF4-FFF2-40B4-BE49-F238E27FC236}">
                <a16:creationId xmlns:a16="http://schemas.microsoft.com/office/drawing/2014/main" id="{6B6B1389-0B51-1CFA-9FB5-F7EB2970DE08}"/>
              </a:ext>
            </a:extLst>
          </p:cNvPr>
          <p:cNvSpPr>
            <a:spLocks noGrp="1"/>
          </p:cNvSpPr>
          <p:nvPr>
            <p:ph idx="1"/>
          </p:nvPr>
        </p:nvSpPr>
        <p:spPr>
          <a:xfrm>
            <a:off x="564356" y="2217697"/>
            <a:ext cx="11220520" cy="3670485"/>
          </a:xfrm>
        </p:spPr>
        <p:txBody>
          <a:bodyPr>
            <a:normAutofit fontScale="92500"/>
          </a:bodyPr>
          <a:lstStyle/>
          <a:p>
            <a:r>
              <a:rPr lang="en-NZ"/>
              <a:t>Key changes to the risk allocation compared to previous social housing contracts are:</a:t>
            </a:r>
          </a:p>
          <a:p>
            <a:pPr marL="342900" indent="-342900">
              <a:buFont typeface="Arial" panose="020B0604020202020204" pitchFamily="34" charset="0"/>
              <a:buChar char="•"/>
            </a:pPr>
            <a:r>
              <a:rPr lang="en-NZ"/>
              <a:t>Specific indexing of high risk cost: Rates, dwelling insurance and tenancy management are indexed to their closest sub-index rather than general inflation.</a:t>
            </a:r>
          </a:p>
          <a:p>
            <a:pPr marL="342900" indent="-342900">
              <a:buFont typeface="Arial" panose="020B0604020202020204" pitchFamily="34" charset="0"/>
              <a:buChar char="•"/>
            </a:pPr>
            <a:r>
              <a:rPr lang="en-NZ"/>
              <a:t>Ability for provider to terminate for </a:t>
            </a:r>
            <a:r>
              <a:rPr lang="en-NZ" err="1"/>
              <a:t>uninsurability</a:t>
            </a:r>
            <a:r>
              <a:rPr lang="en-NZ"/>
              <a:t>: Crown will not require providers to continue to provide the service if they are not able to insure the homes.</a:t>
            </a:r>
          </a:p>
          <a:p>
            <a:pPr marL="342900" indent="-342900">
              <a:buFont typeface="Arial" panose="020B0604020202020204" pitchFamily="34" charset="0"/>
              <a:buChar char="•"/>
            </a:pPr>
            <a:r>
              <a:rPr lang="en-NZ"/>
              <a:t>Qualified change in law: Enables providers to be to be compensated for material changes in their cost profiles that are the direct result of a qualified change in law.</a:t>
            </a:r>
          </a:p>
          <a:p>
            <a:endParaRPr lang="en-NZ"/>
          </a:p>
        </p:txBody>
      </p:sp>
      <p:sp>
        <p:nvSpPr>
          <p:cNvPr id="4" name="Slide Number Placeholder 3">
            <a:extLst>
              <a:ext uri="{FF2B5EF4-FFF2-40B4-BE49-F238E27FC236}">
                <a16:creationId xmlns:a16="http://schemas.microsoft.com/office/drawing/2014/main" id="{DA890427-B202-B7B9-62B7-BBA296E9DDB1}"/>
              </a:ext>
            </a:extLst>
          </p:cNvPr>
          <p:cNvSpPr>
            <a:spLocks noGrp="1"/>
          </p:cNvSpPr>
          <p:nvPr>
            <p:ph type="sldNum" sz="quarter" idx="4"/>
          </p:nvPr>
        </p:nvSpPr>
        <p:spPr/>
        <p:txBody>
          <a:bodyPr/>
          <a:lstStyle/>
          <a:p>
            <a:fld id="{195E159E-8A7D-4D55-800F-D6D8D6F96419}" type="slidenum">
              <a:rPr lang="en-NZ" smtClean="0"/>
              <a:pPr/>
              <a:t>9</a:t>
            </a:fld>
            <a:endParaRPr lang="en-NZ"/>
          </a:p>
        </p:txBody>
      </p:sp>
    </p:spTree>
    <p:extLst>
      <p:ext uri="{BB962C8B-B14F-4D97-AF65-F5344CB8AC3E}">
        <p14:creationId xmlns:p14="http://schemas.microsoft.com/office/powerpoint/2010/main" val="2327721224"/>
      </p:ext>
    </p:extLst>
  </p:cSld>
  <p:clrMapOvr>
    <a:masterClrMapping/>
  </p:clrMapOvr>
</p:sld>
</file>

<file path=ppt/theme/theme1.xml><?xml version="1.0" encoding="utf-8"?>
<a:theme xmlns:a="http://schemas.openxmlformats.org/drawingml/2006/main" name="Office Theme">
  <a:themeElements>
    <a:clrScheme name="HUD">
      <a:dk1>
        <a:sysClr val="windowText" lastClr="000000"/>
      </a:dk1>
      <a:lt1>
        <a:sysClr val="window" lastClr="FFFFFF"/>
      </a:lt1>
      <a:dk2>
        <a:srgbClr val="003E52"/>
      </a:dk2>
      <a:lt2>
        <a:srgbClr val="FFC04A"/>
      </a:lt2>
      <a:accent1>
        <a:srgbClr val="62B6F3"/>
      </a:accent1>
      <a:accent2>
        <a:srgbClr val="00826E"/>
      </a:accent2>
      <a:accent3>
        <a:srgbClr val="A4343E"/>
      </a:accent3>
      <a:accent4>
        <a:srgbClr val="222423"/>
      </a:accent4>
      <a:accent5>
        <a:srgbClr val="DEDEDE"/>
      </a:accent5>
      <a:accent6>
        <a:srgbClr val="00C48D"/>
      </a:accent6>
      <a:hlink>
        <a:srgbClr val="003E52"/>
      </a:hlink>
      <a:folHlink>
        <a:srgbClr val="A4343E"/>
      </a:folHlink>
    </a:clrScheme>
    <a:fontScheme name="HUD_System">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ptx" id="{8CCEA9CC-C311-43FC-9520-CB7A1C514DD9}" vid="{2AE0E932-7E71-45AE-A16B-686DEEE8C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d55f92f-9485-4f69-b590-6c6b0063de55}" enabled="1" method="Privileged" siteId="{9e9b3020-3d38-48a6-9064-373bc7b156dc}" removed="0"/>
</clbl:labelList>
</file>

<file path=docProps/app.xml><?xml version="1.0" encoding="utf-8"?>
<Properties xmlns="http://schemas.openxmlformats.org/officeDocument/2006/extended-properties" xmlns:vt="http://schemas.openxmlformats.org/officeDocument/2006/docPropsVTypes">
  <Template>HUD PowerPoint Template</Template>
  <TotalTime>0</TotalTime>
  <Words>1253</Words>
  <Application>Microsoft Office PowerPoint</Application>
  <PresentationFormat>Widescreen</PresentationFormat>
  <Paragraphs>167</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Arial Bold</vt:lpstr>
      <vt:lpstr>Calibri</vt:lpstr>
      <vt:lpstr>Courier New</vt:lpstr>
      <vt:lpstr>Office Theme</vt:lpstr>
      <vt:lpstr>Flexible fund funding approach</vt:lpstr>
      <vt:lpstr>Flexible fund funding approach</vt:lpstr>
      <vt:lpstr>Information session agenda </vt:lpstr>
      <vt:lpstr>Basis of our new funding approach</vt:lpstr>
      <vt:lpstr>PowerPoint Presentation</vt:lpstr>
      <vt:lpstr>Flexible fund cost-based funding model</vt:lpstr>
      <vt:lpstr>Flexible fund cost-based funding model</vt:lpstr>
      <vt:lpstr>Flexible fund cost-based funding model</vt:lpstr>
      <vt:lpstr>Key risk allocation changes</vt:lpstr>
      <vt:lpstr>Contingency</vt:lpstr>
      <vt:lpstr>Contingency Increase Level</vt:lpstr>
      <vt:lpstr>Both are important and will be included in cost assessment</vt:lpstr>
      <vt:lpstr>Sizing contingency and contingency increase level</vt:lpstr>
      <vt:lpstr>Stage one financial model</vt:lpstr>
      <vt:lpstr>Stage one financial model</vt:lpstr>
      <vt:lpstr>Stage one financial model walk through</vt:lpstr>
      <vt:lpstr>PowerPoint Presentation</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2026-03-17T02:28:25Z</dcterms:created>
  <dcterms:modified xsi:type="dcterms:W3CDTF">2026-03-17T02:28:46Z</dcterms:modified>
</cp:coreProperties>
</file>