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90" r:id="rId2"/>
    <p:sldId id="432" r:id="rId3"/>
    <p:sldId id="434" r:id="rId4"/>
    <p:sldId id="433" r:id="rId5"/>
    <p:sldId id="436" r:id="rId6"/>
    <p:sldId id="380" r:id="rId7"/>
    <p:sldId id="420" r:id="rId8"/>
    <p:sldId id="425" r:id="rId9"/>
    <p:sldId id="438" r:id="rId10"/>
    <p:sldId id="439" r:id="rId11"/>
    <p:sldId id="440" r:id="rId12"/>
    <p:sldId id="419" r:id="rId13"/>
    <p:sldId id="400" r:id="rId14"/>
    <p:sldId id="413" r:id="rId15"/>
    <p:sldId id="44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E52"/>
    <a:srgbClr val="BFCFD4"/>
    <a:srgbClr val="BFBFBF"/>
    <a:srgbClr val="95B4AB"/>
    <a:srgbClr val="B9B9B9"/>
    <a:srgbClr val="49BA9F"/>
    <a:srgbClr val="00826E"/>
    <a:srgbClr val="006253"/>
    <a:srgbClr val="D0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5F855-BC9D-4933-AFEC-8C620002D636}" v="5" dt="2026-03-17T02:26:4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4E900E1-5C2C-45ED-BFC5-AC10E396523D}" type="datetimeFigureOut">
              <a:rPr lang="en-NZ" smtClean="0"/>
              <a:t>17/03/2026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D326F8C-F8A8-4143-BBC3-C304767F7F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04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7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EA1A2-6ABB-346A-30FE-4DF92202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60B2F-D6F0-09CE-5650-AFFAB278B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73B8A-79F3-CED8-D721-966F60D7F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D814-7C25-31A5-6773-D378C3C24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94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C67A-8E2F-00E0-2195-A625FBEB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C156E-B49B-A41B-58F3-D8FF1CACD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2260D-C511-77BA-0948-A9350A33E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2196-B96A-07FD-3E7A-D73351CE3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2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57942-34B5-537F-ECFF-04E7E51FC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11F64E-66CD-8282-24AF-C1E0C99DA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C31D0-8103-A739-9284-E7609A2CB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6FEE3-BB63-F78B-E44E-664584088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079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8CCA8-39A2-EB14-56DB-56B89870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275D9-6844-3EDA-D98A-C819380B9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40221A-E54C-4F2B-1088-DD1B726B7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A21E5-A37A-899C-8387-2F150B125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05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1D6F-6D99-9F7B-51E2-EB13BCE7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C8E41-1F29-B592-872E-28B69E8AD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1549B-796B-BFE0-3A12-6498633C4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9297-3769-059C-BFFD-0E5A6733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60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C8424-D724-0FF3-3C3A-D913B082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E2A16-DBE8-C06B-7CC7-2F1A7A0C4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8582C9-2DEB-F89C-ACFE-C31343350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3AB4-1149-7B53-FBD1-FF63A529A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41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DE63A-7432-C2FC-D71C-870E21BF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9ADEC-33D0-6458-9E10-A5009F536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1DA93-1785-B9D8-0F8E-BB4BDB23D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0C725-3C6E-1981-F36D-5F2671D7A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138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895F9-444F-F4F0-CF24-F71884C4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92EEE-99AE-1334-9E3E-0774F9E4D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F090F-0C43-EA6C-2BBF-6938EC506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8775C-B784-010E-7A23-E77CB68E3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921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69E2-1274-85A0-E823-8FE0FF52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06F23-EC0D-194C-916B-744E44B93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71903-297E-7CA6-B58E-EDA3B44C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3DE7-080B-FED6-2E71-26332F45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36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DEC42-5EB1-2C1F-2F73-22389216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36194-F7FC-234A-EF95-1A1BC029C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75FA0-C879-F271-9AC3-0A6CA84DA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AA813-7E0A-59F1-3104-36B20F689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04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223E6-5F23-D07D-17B0-20CD1408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50612-09D5-1513-D501-014C0A38E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DACA7-10FF-050A-93F9-02A1B160B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6A77-4B02-FE71-9388-FAB483AB3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26F8C-F8A8-4143-BBC3-C304767F7F1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187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6623" y="0"/>
            <a:ext cx="4905373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8015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416851"/>
            <a:ext cx="5529600" cy="365124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1066800"/>
            <a:ext cx="11220520" cy="5466079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1pPr>
            <a:lvl2pPr marL="896938" indent="-361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</a:defRPr>
            </a:lvl2pPr>
            <a:lvl3pPr marL="1431925" indent="-354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21634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683095"/>
            <a:ext cx="3174474" cy="1325563"/>
          </a:xfrm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0" y="1482475"/>
            <a:ext cx="7847876" cy="44865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18847-FB4B-E11D-D902-E79A5C56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600" y="-2"/>
            <a:ext cx="49784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00900" y="0"/>
            <a:ext cx="49911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88" y="132238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88" y="283210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994" y="4266408"/>
            <a:ext cx="2743200" cy="36512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" y="364276"/>
            <a:ext cx="3362106" cy="840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6100600"/>
            <a:ext cx="1612900" cy="3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727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/>
          <a:stretch/>
        </p:blipFill>
        <p:spPr>
          <a:xfrm>
            <a:off x="3492299" y="0"/>
            <a:ext cx="869970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84480" cy="6858000"/>
          </a:xfrm>
          <a:custGeom>
            <a:avLst/>
            <a:gdLst>
              <a:gd name="connsiteX0" fmla="*/ 0 w 7286624"/>
              <a:gd name="connsiteY0" fmla="*/ 0 h 6848475"/>
              <a:gd name="connsiteX1" fmla="*/ 7286624 w 7286624"/>
              <a:gd name="connsiteY1" fmla="*/ 0 h 6848475"/>
              <a:gd name="connsiteX2" fmla="*/ 7286624 w 7286624"/>
              <a:gd name="connsiteY2" fmla="*/ 6848475 h 6848475"/>
              <a:gd name="connsiteX3" fmla="*/ 0 w 7286624"/>
              <a:gd name="connsiteY3" fmla="*/ 6848475 h 6848475"/>
              <a:gd name="connsiteX4" fmla="*/ 0 w 7286624"/>
              <a:gd name="connsiteY4" fmla="*/ 0 h 6848475"/>
              <a:gd name="connsiteX0" fmla="*/ 0 w 9182099"/>
              <a:gd name="connsiteY0" fmla="*/ 0 h 6848475"/>
              <a:gd name="connsiteX1" fmla="*/ 9182099 w 9182099"/>
              <a:gd name="connsiteY1" fmla="*/ 9525 h 6848475"/>
              <a:gd name="connsiteX2" fmla="*/ 7286624 w 9182099"/>
              <a:gd name="connsiteY2" fmla="*/ 6848475 h 6848475"/>
              <a:gd name="connsiteX3" fmla="*/ 0 w 9182099"/>
              <a:gd name="connsiteY3" fmla="*/ 6848475 h 6848475"/>
              <a:gd name="connsiteX4" fmla="*/ 0 w 9182099"/>
              <a:gd name="connsiteY4" fmla="*/ 0 h 6848475"/>
              <a:gd name="connsiteX0" fmla="*/ 0 w 9184480"/>
              <a:gd name="connsiteY0" fmla="*/ 0 h 6848475"/>
              <a:gd name="connsiteX1" fmla="*/ 9184480 w 9184480"/>
              <a:gd name="connsiteY1" fmla="*/ 0 h 6848475"/>
              <a:gd name="connsiteX2" fmla="*/ 7286624 w 9184480"/>
              <a:gd name="connsiteY2" fmla="*/ 6848475 h 6848475"/>
              <a:gd name="connsiteX3" fmla="*/ 0 w 9184480"/>
              <a:gd name="connsiteY3" fmla="*/ 6848475 h 6848475"/>
              <a:gd name="connsiteX4" fmla="*/ 0 w 9184480"/>
              <a:gd name="connsiteY4" fmla="*/ 0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4480" h="6848475">
                <a:moveTo>
                  <a:pt x="0" y="0"/>
                </a:moveTo>
                <a:lnTo>
                  <a:pt x="9184480" y="0"/>
                </a:lnTo>
                <a:lnTo>
                  <a:pt x="7286624" y="6848475"/>
                </a:lnTo>
                <a:lnTo>
                  <a:pt x="0" y="68484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88" y="1455738"/>
            <a:ext cx="7562412" cy="1484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88" y="2965450"/>
            <a:ext cx="7562412" cy="1204803"/>
          </a:xfrm>
        </p:spPr>
        <p:txBody>
          <a:bodyPr>
            <a:no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6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195117"/>
            <a:ext cx="12192000" cy="66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6" y="1302119"/>
            <a:ext cx="1126365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" y="2889851"/>
            <a:ext cx="11220520" cy="302787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896938" indent="-361950"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2"/>
                </a:solidFill>
              </a:defRPr>
            </a:lvl2pPr>
            <a:lvl3pPr marL="1431925" indent="-3540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334825"/>
            <a:ext cx="2336006" cy="58400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95E159E-8A7D-4D55-800F-D6D8D6F9641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642578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Day and Month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159E-8A7D-4D55-800F-D6D8D6F964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7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8" r:id="rId10"/>
    <p:sldLayoutId id="2147483669" r:id="rId11"/>
    <p:sldLayoutId id="2147483667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36" y="2679105"/>
            <a:ext cx="7562412" cy="2537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2800"/>
              <a:t>Information session</a:t>
            </a:r>
            <a:endParaRPr lang="en-NZ" sz="2800">
              <a:cs typeface="Arial"/>
            </a:endParaRPr>
          </a:p>
          <a:p>
            <a:endParaRPr lang="en-NZ" sz="2800">
              <a:cs typeface="Arial"/>
            </a:endParaRPr>
          </a:p>
          <a:p>
            <a:r>
              <a:rPr lang="en-NZ" sz="2000"/>
              <a:t>Thank you for joining us – the live event will start shortly</a:t>
            </a:r>
            <a:endParaRPr lang="en-NZ" sz="2000">
              <a:cs typeface="Arial"/>
            </a:endParaRPr>
          </a:p>
          <a:p>
            <a:endParaRPr lang="en-NZ" sz="2000">
              <a:cs typeface="Arial"/>
            </a:endParaRPr>
          </a:p>
          <a:p>
            <a:r>
              <a:rPr lang="en-NZ" sz="2000"/>
              <a:t>March 2026</a:t>
            </a:r>
            <a:endParaRPr lang="en-NZ" sz="200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C927B8-3CD2-8561-729D-E92FF9E83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2015613"/>
            <a:ext cx="7735348" cy="663492"/>
          </a:xfrm>
        </p:spPr>
        <p:txBody>
          <a:bodyPr>
            <a:noAutofit/>
          </a:bodyPr>
          <a:lstStyle/>
          <a:p>
            <a:r>
              <a:rPr lang="en-NZ" sz="3600">
                <a:latin typeface="Arial"/>
                <a:cs typeface="Arial"/>
              </a:rPr>
              <a:t>Flexible fund application process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0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0C28-83C7-4016-E984-998B0695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AC0A86-2D5A-4E29-1740-63843CC5D5BA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Assessment process – stage one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00130F2-B3AB-A88E-A828-DD771B294C77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4AF9B15-3B57-B461-DB61-B91D4AA01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01EE1-20A7-213A-E55C-3F1B844A683E}"/>
              </a:ext>
            </a:extLst>
          </p:cNvPr>
          <p:cNvSpPr txBox="1"/>
          <p:nvPr/>
        </p:nvSpPr>
        <p:spPr>
          <a:xfrm>
            <a:off x="623455" y="2011101"/>
            <a:ext cx="4862945" cy="41703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latin typeface="Arial"/>
                <a:ea typeface="SimSun"/>
                <a:cs typeface="Arial"/>
              </a:rPr>
              <a:t>Cost criteria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400" b="1">
              <a:latin typeface="Arial"/>
              <a:ea typeface="SimSun"/>
              <a:cs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Financial strength and equity contribution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Cost to government and evidence of value for money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SimSun"/>
                <a:cs typeface="Arial"/>
              </a:rPr>
              <a:t>Consideration of year one funding requirements as well as whole of life costs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D23B3-83E8-3544-1D6C-EE62A1163331}"/>
              </a:ext>
            </a:extLst>
          </p:cNvPr>
          <p:cNvSpPr txBox="1"/>
          <p:nvPr/>
        </p:nvSpPr>
        <p:spPr>
          <a:xfrm>
            <a:off x="6021442" y="1893413"/>
            <a:ext cx="5472545" cy="40164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400">
              <a:latin typeface="Arial"/>
              <a:ea typeface="SimSun" panose="02010600030101010101" pitchFamily="2" charset="-122"/>
              <a:cs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>
              <a:latin typeface="Arial"/>
              <a:ea typeface="SimSun" panose="02010600030101010101" pitchFamily="2" charset="-122"/>
              <a:cs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Taking into account actions the Government has taken to lower financing costs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Not seeking full project details at stage one but enough information </a:t>
            </a:r>
            <a:r>
              <a:rPr lang="en-NZ" sz="2400">
                <a:latin typeface="Arial"/>
                <a:ea typeface="SimSun" panose="02010600030101010101" pitchFamily="2" charset="-122"/>
                <a:cs typeface="Arial"/>
              </a:rPr>
              <a:t>to give us confidence that proposed delivery programme is credible and deliverable to meet requirements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81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F6B4-C0DC-D62D-931A-CBFEF57B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A766C1-2B3D-8227-6A72-E8320476FE7D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Available funding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F59E037-BDF6-C9A3-17E2-07CB6E900E11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11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3439481-7825-B203-8026-94C2D261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48A6A-3EAF-CA78-36A1-307D74E9AB8B}"/>
              </a:ext>
            </a:extLst>
          </p:cNvPr>
          <p:cNvSpPr txBox="1"/>
          <p:nvPr/>
        </p:nvSpPr>
        <p:spPr>
          <a:xfrm>
            <a:off x="623454" y="2011101"/>
            <a:ext cx="10386923" cy="2687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en-NZ" sz="2200" b="1">
                <a:latin typeface="Arial"/>
                <a:ea typeface="SimSun" panose="02010600030101010101" pitchFamily="2" charset="-122"/>
                <a:cs typeface="Arial"/>
              </a:rPr>
              <a:t>Ongoing (operating) funding</a:t>
            </a:r>
            <a:r>
              <a:rPr lang="en-NZ" sz="2200">
                <a:latin typeface="Arial"/>
                <a:ea typeface="SimSun" panose="02010600030101010101" pitchFamily="2" charset="-122"/>
                <a:cs typeface="Arial"/>
              </a:rPr>
              <a:t> 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 panose="02010600030101010101" pitchFamily="2" charset="-122"/>
                <a:cs typeface="Arial"/>
              </a:rPr>
              <a:t>This covers: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 panose="02010600030101010101" pitchFamily="2" charset="-122"/>
                <a:cs typeface="Arial"/>
              </a:rPr>
              <a:t>servicing and repayment of finance used for the development or purchase of the home or pay the lease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/>
                <a:cs typeface="Arial"/>
              </a:rPr>
              <a:t>operational costs (such as rates, insurance, tenancy management and maintenance)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 panose="02010600030101010101" pitchFamily="2" charset="-122"/>
                <a:cs typeface="Arial"/>
              </a:rPr>
              <a:t>Paid for term of contract and begins when home is tenanted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182013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A162-2872-8E58-C149-40CD9BAF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F74E5D-D2F6-0770-E404-1B7E1AA0141A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Available funding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C9FF71F-9A82-E944-25F0-959A80FDFA69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12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648E85-7881-9743-BDBA-E9691116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5E2E9-37D6-4F9C-3C3E-370010EFC080}"/>
              </a:ext>
            </a:extLst>
          </p:cNvPr>
          <p:cNvSpPr txBox="1"/>
          <p:nvPr/>
        </p:nvSpPr>
        <p:spPr>
          <a:xfrm>
            <a:off x="489437" y="1760581"/>
            <a:ext cx="11295439" cy="46063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en-NZ" sz="2000" b="1">
                <a:latin typeface="Arial"/>
                <a:ea typeface="SimSun" panose="02010600030101010101" pitchFamily="2" charset="-122"/>
                <a:cs typeface="Arial"/>
              </a:rPr>
              <a:t>Upfront (capital) funding</a:t>
            </a:r>
            <a:endParaRPr lang="en-NZ" sz="2000">
              <a:latin typeface="Arial"/>
              <a:ea typeface="SimSun" panose="02010600030101010101" pitchFamily="2" charset="-122"/>
              <a:cs typeface="Arial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 panose="02010600030101010101" pitchFamily="2" charset="-122"/>
                <a:cs typeface="Arial"/>
              </a:rPr>
              <a:t>Limited upfront funding available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ea typeface="SimSun" panose="02010600030101010101" pitchFamily="2" charset="-122"/>
                <a:cs typeface="Arial"/>
              </a:rPr>
              <a:t>Used to achieve following outcomes: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ea typeface="SimSun" panose="02010600030101010101" pitchFamily="2" charset="-122"/>
                <a:cs typeface="Arial"/>
              </a:rPr>
              <a:t>Enabling development in locations with challenging development economics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ea typeface="SimSun" panose="02010600030101010101" pitchFamily="2" charset="-122"/>
                <a:cs typeface="Arial"/>
              </a:rPr>
              <a:t>Enabling projects and applicants that are otherwise best placed to achieve the outcomes but cannot obtain the necessary finance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/>
                <a:cs typeface="Arial"/>
              </a:rPr>
              <a:t>Can be used for a portion of the capital required for development or purchase of the homes. Used, together with the applicant’s own contribution, as equity to obtain finance to development or purchase the homes.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 panose="02010600030101010101" pitchFamily="2" charset="-122"/>
                <a:cs typeface="Arial"/>
              </a:rPr>
              <a:t>Available once the contract is signed (before a house is tenanted), as per agreed schedule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>
                <a:latin typeface="Arial"/>
                <a:ea typeface="SimSun"/>
                <a:cs typeface="Arial"/>
              </a:rPr>
              <a:t>The total ongoing funding for the term of the contract is lower as a result of upfront funding paid.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NZ" sz="2000" b="1">
              <a:latin typeface="Arial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5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4C3D-74EB-FF26-1B56-CC734B95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63264-E73C-BD86-79C7-ACD29BB8B7AC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Key dates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48A0322-1606-C1FD-28CE-B1B40269A69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BBC66B8-3A4D-A314-3101-4B39083F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3D41F0-5610-B30C-FF40-751F6C073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84180"/>
              </p:ext>
            </p:extLst>
          </p:nvPr>
        </p:nvGraphicFramePr>
        <p:xfrm>
          <a:off x="540774" y="1662545"/>
          <a:ext cx="11027767" cy="40489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553739">
                  <a:extLst>
                    <a:ext uri="{9D8B030D-6E8A-4147-A177-3AD203B41FA5}">
                      <a16:colId xmlns:a16="http://schemas.microsoft.com/office/drawing/2014/main" val="195419149"/>
                    </a:ext>
                  </a:extLst>
                </a:gridCol>
                <a:gridCol w="3474028">
                  <a:extLst>
                    <a:ext uri="{9D8B030D-6E8A-4147-A177-3AD203B41FA5}">
                      <a16:colId xmlns:a16="http://schemas.microsoft.com/office/drawing/2014/main" val="3705251094"/>
                    </a:ext>
                  </a:extLst>
                </a:gridCol>
              </a:tblGrid>
              <a:tr h="418684">
                <a:tc>
                  <a:txBody>
                    <a:bodyPr/>
                    <a:lstStyle/>
                    <a:p>
                      <a:pPr marL="365760" indent="-36576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cs typeface="Arial"/>
                        </a:rPr>
                        <a:t>Description and steps</a:t>
                      </a:r>
                      <a:endParaRPr lang="en-NZ" sz="18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107950" marR="107950" marT="71755" marB="7175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cs typeface="Arial"/>
                        </a:rPr>
                        <a:t>Indicative timeframe</a:t>
                      </a:r>
                      <a:endParaRPr lang="en-NZ" sz="180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107950" marR="107950" marT="71755" marB="7175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32771"/>
                  </a:ext>
                </a:extLst>
              </a:tr>
              <a:tr h="496607">
                <a:tc>
                  <a:txBody>
                    <a:bodyPr/>
                    <a:lstStyle/>
                    <a:p>
                      <a:pPr marL="365760" indent="-36576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Providers submit applications </a:t>
                      </a:r>
                      <a:endParaRPr lang="en-NZ" sz="1800" b="0">
                        <a:solidFill>
                          <a:schemeClr val="tx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cs typeface="Arial"/>
                        </a:rPr>
                        <a:t>27 February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2412401982"/>
                  </a:ext>
                </a:extLst>
              </a:tr>
              <a:tr h="418684">
                <a:tc>
                  <a:txBody>
                    <a:bodyPr/>
                    <a:lstStyle/>
                    <a:p>
                      <a:pPr marL="365760" indent="-36576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Intention to apply due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5:00pm 31 March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1818063757"/>
                  </a:ext>
                </a:extLst>
              </a:tr>
              <a:tr h="41868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Providers submit any questions on application process </a:t>
                      </a:r>
                      <a:endParaRPr lang="en-NZ" sz="1800" b="0">
                        <a:solidFill>
                          <a:schemeClr val="tx1"/>
                        </a:solidFill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By 5:00pm 10 April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3778352641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Deadline for the Ministry to respond to questions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17 April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4179089762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Deadline for applications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5:00pm 24 April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703398979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Anticipated stage one outcomes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July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2114265426"/>
                  </a:ext>
                </a:extLst>
              </a:tr>
              <a:tr h="418684">
                <a:tc>
                  <a:txBody>
                    <a:bodyPr/>
                    <a:lstStyle/>
                    <a:p>
                      <a:pPr marL="365760" indent="-36576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Applicants notified and debriefs completed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July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2140694769"/>
                  </a:ext>
                </a:extLst>
              </a:tr>
              <a:tr h="418684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Stage two project submissions open to preferred delivery partners</a:t>
                      </a:r>
                    </a:p>
                  </a:txBody>
                  <a:tcPr marL="107950" marR="107950" marT="71755" marB="71755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800" dirty="0">
                          <a:effectLst/>
                          <a:latin typeface="Arial"/>
                          <a:ea typeface="Aptos" panose="020B0004020202020204" pitchFamily="34" charset="0"/>
                          <a:cs typeface="Arial"/>
                        </a:rPr>
                        <a:t>July to August 2026</a:t>
                      </a:r>
                    </a:p>
                  </a:txBody>
                  <a:tcPr marL="107950" marR="107950" marT="71755" marB="71755"/>
                </a:tc>
                <a:extLst>
                  <a:ext uri="{0D108BD9-81ED-4DB2-BD59-A6C34878D82A}">
                    <a16:rowId xmlns:a16="http://schemas.microsoft.com/office/drawing/2014/main" val="529068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6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974E-2074-59BF-C567-CDFA89B8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2B5F680B-AF50-4658-7ED5-74978AF9E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21" y="1941856"/>
            <a:ext cx="7562412" cy="1484312"/>
          </a:xfrm>
        </p:spPr>
        <p:txBody>
          <a:bodyPr>
            <a:normAutofit/>
          </a:bodyPr>
          <a:lstStyle/>
          <a:p>
            <a:r>
              <a:rPr lang="en-NZ">
                <a:latin typeface="Arial"/>
                <a:cs typeface="Arial"/>
              </a:rPr>
              <a:t>Q&amp;A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B1F3F96-911A-CA77-0B45-248485BC2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803" y="3769946"/>
            <a:ext cx="7562412" cy="12048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25A3A-DF32-9F9C-FA7E-7B83017EB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7B275D-B023-435F-D0D9-C9ED71427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51" y="4023162"/>
            <a:ext cx="7562412" cy="12048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2800"/>
              <a:t>Flexible fund information session</a:t>
            </a:r>
            <a:endParaRPr lang="en-NZ" sz="2800">
              <a:cs typeface="Arial"/>
            </a:endParaRPr>
          </a:p>
          <a:p>
            <a:r>
              <a:rPr lang="en-NZ" sz="2000"/>
              <a:t>March 2026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F959DF-E3C3-480D-7AD7-FB8DC843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51" y="1912548"/>
            <a:ext cx="7562412" cy="1484312"/>
          </a:xfrm>
        </p:spPr>
        <p:txBody>
          <a:bodyPr>
            <a:normAutofit/>
          </a:bodyPr>
          <a:lstStyle/>
          <a:p>
            <a:r>
              <a:rPr lang="en-NZ">
                <a:latin typeface="Arial"/>
                <a:cs typeface="Arial"/>
              </a:rPr>
              <a:t>Thank you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11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2652B-8D01-9E96-8FFA-E7A0AA53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D2C523-8D98-617A-8AD7-0FCBCE3F7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936" y="2679105"/>
            <a:ext cx="7562412" cy="2537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sz="2800"/>
              <a:t>Information session</a:t>
            </a:r>
            <a:endParaRPr lang="en-NZ" sz="2800">
              <a:cs typeface="Arial"/>
            </a:endParaRPr>
          </a:p>
          <a:p>
            <a:endParaRPr lang="en-NZ" sz="2800">
              <a:cs typeface="Arial"/>
            </a:endParaRPr>
          </a:p>
          <a:p>
            <a:r>
              <a:rPr lang="en-NZ" sz="2000"/>
              <a:t>Welcome – please note this session will be recorded</a:t>
            </a:r>
          </a:p>
          <a:p>
            <a:endParaRPr lang="en-NZ" sz="2000">
              <a:cs typeface="Arial"/>
            </a:endParaRPr>
          </a:p>
          <a:p>
            <a:r>
              <a:rPr lang="en-NZ" sz="2000"/>
              <a:t>March 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7EC5DC-8253-556E-0B29-95712414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36" y="2015613"/>
            <a:ext cx="7735348" cy="663492"/>
          </a:xfrm>
        </p:spPr>
        <p:txBody>
          <a:bodyPr>
            <a:noAutofit/>
          </a:bodyPr>
          <a:lstStyle/>
          <a:p>
            <a:r>
              <a:rPr lang="en-NZ" sz="3600">
                <a:latin typeface="Arial"/>
                <a:cs typeface="Arial"/>
              </a:rPr>
              <a:t>Flexible fund application process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86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A4FD-DF5A-DC0A-5F56-2B232B9B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82CD-4638-CA15-6F7B-045EF2CC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26" y="1309100"/>
            <a:ext cx="11263650" cy="672154"/>
          </a:xfrm>
        </p:spPr>
        <p:txBody>
          <a:bodyPr>
            <a:normAutofit/>
          </a:bodyPr>
          <a:lstStyle/>
          <a:p>
            <a:r>
              <a:rPr lang="en-NZ" sz="3600" b="1"/>
              <a:t>Information session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1133-B07D-933A-CE7D-D38F2A69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" y="2217697"/>
            <a:ext cx="11220520" cy="30278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/>
              <a:t>Housing investment plan and flexible fund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/>
              <a:t>Application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/>
              <a:t>Assessment process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/>
              <a:t>Funding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/>
              <a:t>Stage one timeline </a:t>
            </a:r>
          </a:p>
          <a:p>
            <a:pPr marL="457200" indent="-457200">
              <a:buFont typeface="+mj-lt"/>
              <a:buAutoNum type="arabicPeriod"/>
            </a:pP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1F0A-BE54-B6F9-1D5D-5F2F169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5E159E-8A7D-4D55-800F-D6D8D6F96419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529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E40-3AEA-3429-5B5C-5D6B1B11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26" y="1302120"/>
            <a:ext cx="11263650" cy="672154"/>
          </a:xfrm>
        </p:spPr>
        <p:txBody>
          <a:bodyPr>
            <a:normAutofit/>
          </a:bodyPr>
          <a:lstStyle/>
          <a:p>
            <a:r>
              <a:rPr lang="en-NZ" sz="3600" b="1"/>
              <a:t>Housing investment plan and flexible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CDDF-2F09-70AC-B5F9-5555D0B6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" y="2217697"/>
            <a:ext cx="11220520" cy="3998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/>
              <a:t>The housing investment plan 2025 sets out the proposed allocation of the Budget 2025 flexible fund. </a:t>
            </a:r>
            <a:endParaRPr lang="en-US">
              <a:cs typeface="Arial"/>
            </a:endParaRPr>
          </a:p>
          <a:p>
            <a:r>
              <a:rPr lang="en-NZ"/>
              <a:t>It sets out the purchasing intentions to support the delivery of </a:t>
            </a:r>
            <a:r>
              <a:rPr lang="en-NZ" b="1"/>
              <a:t>675 </a:t>
            </a:r>
            <a:r>
              <a:rPr lang="en-NZ"/>
              <a:t>to </a:t>
            </a:r>
            <a:r>
              <a:rPr lang="en-NZ" b="1"/>
              <a:t>770 </a:t>
            </a:r>
            <a:r>
              <a:rPr lang="en-NZ"/>
              <a:t>social homes and affordable rentals from </a:t>
            </a:r>
            <a:r>
              <a:rPr lang="en-NZ" b="1"/>
              <a:t>1 July 2027</a:t>
            </a:r>
            <a:r>
              <a:rPr lang="en-NZ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Locations</a:t>
            </a:r>
            <a:endParaRPr lang="en-NZ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Range of homes</a:t>
            </a:r>
            <a:endParaRPr lang="en-NZ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Preferred number of bedrooms</a:t>
            </a:r>
            <a:endParaRPr lang="en-NZ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Available delivery modes</a:t>
            </a:r>
            <a:endParaRPr lang="en-NZ">
              <a:cs typeface="Arial"/>
            </a:endParaRPr>
          </a:p>
          <a:p>
            <a:endParaRPr lang="en-NZ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AB8B-90E0-7FD9-82DC-A0A61CBCB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5E159E-8A7D-4D55-800F-D6D8D6F96419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352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7CFF-0C38-487D-BE56-D496DD10F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E4EE-8385-54E4-9497-6156EA48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26" y="1302120"/>
            <a:ext cx="11263650" cy="672154"/>
          </a:xfrm>
        </p:spPr>
        <p:txBody>
          <a:bodyPr>
            <a:normAutofit/>
          </a:bodyPr>
          <a:lstStyle/>
          <a:p>
            <a:r>
              <a:rPr lang="en-NZ" sz="3600" b="1"/>
              <a:t>Flexible fund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1389-0B51-1CFA-9FB5-F7EB2970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6" y="2217697"/>
            <a:ext cx="11220520" cy="3772137"/>
          </a:xfrm>
        </p:spPr>
        <p:txBody>
          <a:bodyPr>
            <a:normAutofit/>
          </a:bodyPr>
          <a:lstStyle/>
          <a:p>
            <a:r>
              <a:rPr lang="en-NZ"/>
              <a:t>Through the application process we are seeking to partner with applicants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/>
              <a:t>reduce the long-term cost of housing to government: </a:t>
            </a:r>
            <a:r>
              <a:rPr lang="en-NZ"/>
              <a:t>we want to support the delivery of modest housing that is competitively priced and financed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/>
              <a:t>maximise the number of households able to be housed: </a:t>
            </a:r>
            <a:r>
              <a:rPr lang="en-NZ"/>
              <a:t>we want government investment in housing to fund as many homes as possible with the funding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/>
              <a:t>align with local housing needs and plans: </a:t>
            </a:r>
            <a:r>
              <a:rPr lang="en-NZ"/>
              <a:t>we encourage applications that support local housing strategies, community aspirations and reflect a collaborative approach in place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90427-B202-B7B9-62B7-BBA296E9D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5E159E-8A7D-4D55-800F-D6D8D6F96419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2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4FE0-9CB0-2071-886D-6312D34D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978BC2A-20E3-9375-6FCD-95BB89F48058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6</a:t>
            </a:fld>
            <a:endParaRPr lang="en-NZ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54D5861-4EB9-D2FC-A033-D79101B8F869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Application process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0682AE2-37C6-9C8F-BCB8-013972E2161C}"/>
              </a:ext>
            </a:extLst>
          </p:cNvPr>
          <p:cNvSpPr>
            <a:spLocks noGrp="1"/>
          </p:cNvSpPr>
          <p:nvPr/>
        </p:nvSpPr>
        <p:spPr>
          <a:xfrm>
            <a:off x="623456" y="3694582"/>
            <a:ext cx="10945090" cy="5320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We are undertaking a two-stage process to confirm our housing delivery programme.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0CB5851-134B-38C4-9218-E2410DB3D935}"/>
              </a:ext>
            </a:extLst>
          </p:cNvPr>
          <p:cNvSpPr>
            <a:spLocks noGrp="1"/>
          </p:cNvSpPr>
          <p:nvPr/>
        </p:nvSpPr>
        <p:spPr>
          <a:xfrm>
            <a:off x="623446" y="4855942"/>
            <a:ext cx="5168423" cy="1261297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>
                <a:latin typeface="Arial"/>
                <a:cs typeface="Arial"/>
              </a:rPr>
              <a:t>We will identify preferred delivery partners in each investment location and their proposed programme of delivery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225A8-6C0C-DA58-89F2-E1E1AD0AFA32}"/>
              </a:ext>
            </a:extLst>
          </p:cNvPr>
          <p:cNvSpPr>
            <a:spLocks noGrp="1"/>
          </p:cNvSpPr>
          <p:nvPr/>
        </p:nvSpPr>
        <p:spPr>
          <a:xfrm>
            <a:off x="6370822" y="4855942"/>
            <a:ext cx="5197722" cy="987759"/>
          </a:xfrm>
          <a:prstGeom prst="rect">
            <a:avLst/>
          </a:prstGeom>
          <a:ln>
            <a:noFill/>
          </a:ln>
        </p:spPr>
        <p:txBody>
          <a:bodyPr vert="horz" lIns="72000" tIns="0" rIns="360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We will assess and approve the projects that preferred delivery partners identified in stage one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0401D8-83D7-F835-7A53-05B3CFD151DD}"/>
              </a:ext>
            </a:extLst>
          </p:cNvPr>
          <p:cNvSpPr/>
          <p:nvPr/>
        </p:nvSpPr>
        <p:spPr>
          <a:xfrm>
            <a:off x="603916" y="4144421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tx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 sz="2200">
                <a:solidFill>
                  <a:schemeClr val="bg1"/>
                </a:solidFill>
                <a:latin typeface="Arial"/>
                <a:cs typeface="Arial"/>
              </a:rPr>
              <a:t>Stage one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E4AA7-DEB8-3B31-DEB7-D34D51D9D3F8}"/>
              </a:ext>
            </a:extLst>
          </p:cNvPr>
          <p:cNvSpPr/>
          <p:nvPr/>
        </p:nvSpPr>
        <p:spPr>
          <a:xfrm>
            <a:off x="6361053" y="4144421"/>
            <a:ext cx="5187953" cy="532013"/>
          </a:xfrm>
          <a:prstGeom prst="roundRect">
            <a:avLst>
              <a:gd name="adj" fmla="val 5629"/>
            </a:avLst>
          </a:prstGeom>
          <a:solidFill>
            <a:schemeClr val="accent2"/>
          </a:solidFill>
          <a:ln w="381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NZ" sz="2200">
                <a:solidFill>
                  <a:schemeClr val="bg1"/>
                </a:solidFill>
                <a:latin typeface="Arial"/>
                <a:cs typeface="Arial"/>
              </a:rPr>
              <a:t>Stage two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5920A30-DB79-F3E5-0237-9C0A02AB53C7}"/>
              </a:ext>
            </a:extLst>
          </p:cNvPr>
          <p:cNvSpPr>
            <a:spLocks noGrp="1"/>
          </p:cNvSpPr>
          <p:nvPr/>
        </p:nvSpPr>
        <p:spPr>
          <a:xfrm>
            <a:off x="642993" y="1818890"/>
            <a:ext cx="10925552" cy="17629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3635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69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»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We are seeking proposals to provide homes that:</a:t>
            </a:r>
          </a:p>
          <a:p>
            <a:pPr marL="342900" indent="-342900">
              <a:spcBef>
                <a:spcPts val="0"/>
              </a:spcBef>
              <a:buChar char="•"/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align with our purchasing intentions</a:t>
            </a:r>
          </a:p>
          <a:p>
            <a:pPr marL="342900" indent="-342900">
              <a:spcBef>
                <a:spcPts val="0"/>
              </a:spcBef>
              <a:buChar char="•"/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will achieve positive outcomes for people and the wider community/local economy</a:t>
            </a:r>
          </a:p>
          <a:p>
            <a:pPr marL="342900" indent="-342900">
              <a:spcBef>
                <a:spcPts val="0"/>
              </a:spcBef>
              <a:buChar char="•"/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are competitively priced</a:t>
            </a:r>
          </a:p>
          <a:p>
            <a:pPr marL="342900" indent="-342900">
              <a:spcBef>
                <a:spcPts val="0"/>
              </a:spcBef>
              <a:buChar char="•"/>
            </a:pPr>
            <a:r>
              <a:rPr lang="en-NZ" sz="2200">
                <a:solidFill>
                  <a:srgbClr val="003E52"/>
                </a:solidFill>
                <a:latin typeface="Arial"/>
                <a:cs typeface="Arial"/>
              </a:rPr>
              <a:t>can be tenanted between July 2027 to late 2029.</a:t>
            </a:r>
          </a:p>
          <a:p>
            <a:pPr marL="342900" indent="-342900">
              <a:spcBef>
                <a:spcPts val="0"/>
              </a:spcBef>
              <a:buChar char="•"/>
            </a:pPr>
            <a:endParaRPr lang="en-NZ" sz="2200">
              <a:solidFill>
                <a:srgbClr val="003E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93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9E84-FCB7-DCCB-3865-5F97AD4D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5C176-00A7-F81E-D5BF-6A0AFE80BE74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Application process – stage one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A8CFC1-EC3A-F4C2-CFB1-87AE98C28F0F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7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4D0C842-3B3A-22DC-E10D-230DC2A9A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3326C-E54B-FB7E-58B7-1A5F40E8A836}"/>
              </a:ext>
            </a:extLst>
          </p:cNvPr>
          <p:cNvSpPr txBox="1"/>
          <p:nvPr/>
        </p:nvSpPr>
        <p:spPr>
          <a:xfrm>
            <a:off x="623457" y="1891007"/>
            <a:ext cx="6232085" cy="35343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>
                <a:solidFill>
                  <a:schemeClr val="accent3"/>
                </a:solidFill>
                <a:effectLst/>
                <a:latin typeface="Arial"/>
                <a:ea typeface="SimSun"/>
                <a:cs typeface="Arial"/>
              </a:rPr>
              <a:t>Selection of preferred delivery partners</a:t>
            </a:r>
            <a:endParaRPr lang="en-NZ" sz="2400">
              <a:solidFill>
                <a:schemeClr val="accent3"/>
              </a:solidFill>
              <a:effectLst/>
              <a:latin typeface="Arial"/>
              <a:ea typeface="SimSun"/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sz="2400">
                <a:latin typeface="Arial"/>
                <a:ea typeface="SimSun"/>
                <a:cs typeface="Arial"/>
              </a:rPr>
              <a:t>S</a:t>
            </a:r>
            <a:r>
              <a:rPr lang="en-US" sz="2400">
                <a:effectLst/>
                <a:latin typeface="Arial"/>
                <a:ea typeface="SimSun"/>
                <a:cs typeface="Arial"/>
              </a:rPr>
              <a:t>tage one applications </a:t>
            </a:r>
            <a:r>
              <a:rPr lang="en-US" sz="2400">
                <a:latin typeface="Arial"/>
                <a:ea typeface="SimSun"/>
                <a:cs typeface="Arial"/>
              </a:rPr>
              <a:t>are open</a:t>
            </a:r>
            <a:r>
              <a:rPr lang="en-US" sz="2400">
                <a:effectLst/>
                <a:latin typeface="Arial"/>
                <a:ea typeface="SimSun"/>
                <a:cs typeface="Arial"/>
              </a:rPr>
              <a:t> from </a:t>
            </a:r>
          </a:p>
          <a:p>
            <a:pPr>
              <a:spcAft>
                <a:spcPts val="800"/>
              </a:spcAft>
            </a:pPr>
            <a:r>
              <a:rPr lang="en-US" sz="2400" b="1">
                <a:effectLst/>
                <a:latin typeface="Arial"/>
                <a:ea typeface="SimSun"/>
                <a:cs typeface="Arial"/>
              </a:rPr>
              <a:t>27 February 2026 </a:t>
            </a:r>
            <a:r>
              <a:rPr lang="en-US" sz="2400">
                <a:effectLst/>
                <a:latin typeface="Arial"/>
                <a:ea typeface="SimSun"/>
                <a:cs typeface="Arial"/>
              </a:rPr>
              <a:t>to</a:t>
            </a:r>
            <a:r>
              <a:rPr lang="en-US" sz="2400" b="1">
                <a:latin typeface="Arial"/>
                <a:ea typeface="SimSun"/>
                <a:cs typeface="Arial"/>
              </a:rPr>
              <a:t> 5pm 24</a:t>
            </a:r>
            <a:r>
              <a:rPr lang="en-US" sz="2400" b="1">
                <a:effectLst/>
                <a:latin typeface="Arial"/>
                <a:ea typeface="SimSun"/>
                <a:cs typeface="Arial"/>
              </a:rPr>
              <a:t> April 2026</a:t>
            </a:r>
            <a:r>
              <a:rPr lang="en-US" sz="2400">
                <a:effectLst/>
                <a:latin typeface="Arial"/>
                <a:ea typeface="SimSun"/>
                <a:cs typeface="Arial"/>
              </a:rPr>
              <a:t>.</a:t>
            </a:r>
            <a:endParaRPr lang="en-NZ" sz="2400">
              <a:effectLst/>
              <a:latin typeface="Arial"/>
              <a:ea typeface="SimSun"/>
              <a:cs typeface="Arial"/>
            </a:endParaRPr>
          </a:p>
          <a:p>
            <a:pPr>
              <a:spcAft>
                <a:spcPts val="800"/>
              </a:spcAft>
              <a:buNone/>
            </a:pPr>
            <a:r>
              <a:rPr lang="en-US" sz="2400">
                <a:effectLst/>
                <a:latin typeface="Arial"/>
                <a:ea typeface="SimSun"/>
                <a:cs typeface="Arial"/>
              </a:rPr>
              <a:t>We are seeking stage one applications that demonstrate expertise and experience to: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deliver homes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Arial"/>
                <a:ea typeface="SimSun" panose="02010600030101010101" pitchFamily="2" charset="-122"/>
                <a:cs typeface="Arial"/>
              </a:rPr>
              <a:t>provide a tenancy service that improves outcomes for those being housed </a:t>
            </a:r>
            <a:endParaRPr lang="en-NZ" sz="2400">
              <a:effectLst/>
              <a:latin typeface="Arial"/>
              <a:ea typeface="SimSun" panose="02010600030101010101" pitchFamily="2" charset="-122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D851E-F133-89FA-0840-33A209A7FFFA}"/>
              </a:ext>
            </a:extLst>
          </p:cNvPr>
          <p:cNvSpPr txBox="1"/>
          <p:nvPr/>
        </p:nvSpPr>
        <p:spPr>
          <a:xfrm>
            <a:off x="6968645" y="1891007"/>
            <a:ext cx="4816231" cy="40472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NZ" sz="2400" b="1">
                <a:solidFill>
                  <a:schemeClr val="accent3"/>
                </a:solidFill>
                <a:effectLst/>
                <a:latin typeface="Arial"/>
                <a:ea typeface="SimSun" panose="02010600030101010101" pitchFamily="2" charset="-122"/>
                <a:cs typeface="Arial"/>
              </a:rPr>
              <a:t>Documents available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 panose="02010600030101010101" pitchFamily="2" charset="-122"/>
                <a:cs typeface="Arial"/>
              </a:rPr>
              <a:t>Application instruction pack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/>
                <a:cs typeface="Arial"/>
              </a:rPr>
              <a:t>Application form (to submit)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/>
                <a:cs typeface="Arial"/>
              </a:rPr>
              <a:t>Cost response form (to submit)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/>
                <a:cs typeface="Arial"/>
              </a:rPr>
              <a:t>Financial model (to submit)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 panose="02010600030101010101" pitchFamily="2" charset="-122"/>
                <a:cs typeface="Arial"/>
              </a:rPr>
              <a:t>Financial model user guidance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>
                <a:latin typeface="Arial"/>
                <a:ea typeface="SimSun" panose="02010600030101010101" pitchFamily="2" charset="-122"/>
                <a:cs typeface="Arial"/>
              </a:rPr>
              <a:t>Commercial term sheet</a:t>
            </a:r>
          </a:p>
          <a:p>
            <a:pPr lvl="0"/>
            <a:endParaRPr lang="en-NZ" sz="2400">
              <a:effectLst/>
              <a:latin typeface="Arial"/>
              <a:ea typeface="SimSun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27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C8CBF-A07E-09D9-D40F-E8ABF5F6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E89B0-94D6-18DF-5BAE-C76FFB153CAB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Assessment process – stage one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293E2A6-1599-F3BE-C19E-990134A3EC98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4F57167-EE1C-2C09-585D-DF9CB2547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4E297-CCD2-4520-4F0F-407CF4F7B329}"/>
              </a:ext>
            </a:extLst>
          </p:cNvPr>
          <p:cNvSpPr txBox="1"/>
          <p:nvPr/>
        </p:nvSpPr>
        <p:spPr>
          <a:xfrm>
            <a:off x="623455" y="2154158"/>
            <a:ext cx="10157615" cy="25391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All applications received for an investment location will be assessed together (not against other locations)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Assessment of non-cost criteria and cost criteria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Evaluation panel with additional subject matter expert assessment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Seeking applications that can provide evidence of the outcomes and benefits of their proposals </a:t>
            </a:r>
          </a:p>
        </p:txBody>
      </p:sp>
    </p:spTree>
    <p:extLst>
      <p:ext uri="{BB962C8B-B14F-4D97-AF65-F5344CB8AC3E}">
        <p14:creationId xmlns:p14="http://schemas.microsoft.com/office/powerpoint/2010/main" val="33066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9B4AF-EB80-AE3E-79B2-1CF82964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B30F54-295C-3947-86F6-A6F26AC01C44}"/>
              </a:ext>
            </a:extLst>
          </p:cNvPr>
          <p:cNvSpPr>
            <a:spLocks noGrp="1"/>
          </p:cNvSpPr>
          <p:nvPr/>
        </p:nvSpPr>
        <p:spPr>
          <a:xfrm>
            <a:off x="623455" y="1130531"/>
            <a:ext cx="10945090" cy="532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b="1">
                <a:latin typeface="Arial"/>
                <a:cs typeface="Arial"/>
              </a:rPr>
              <a:t>Assessment process – Stage one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9365D6D-F3BB-BEF1-8259-A5B1E4739FAD}"/>
              </a:ext>
            </a:extLst>
          </p:cNvPr>
          <p:cNvSpPr txBox="1">
            <a:spLocks/>
          </p:cNvSpPr>
          <p:nvPr/>
        </p:nvSpPr>
        <p:spPr>
          <a:xfrm>
            <a:off x="11220449" y="416850"/>
            <a:ext cx="56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5E159E-8A7D-4D55-800F-D6D8D6F96419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C37A83-B40D-D59E-F6E7-A63B7A989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016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FB861-806F-DD61-F030-B87968770AEE}"/>
              </a:ext>
            </a:extLst>
          </p:cNvPr>
          <p:cNvSpPr txBox="1"/>
          <p:nvPr/>
        </p:nvSpPr>
        <p:spPr>
          <a:xfrm>
            <a:off x="557572" y="2011101"/>
            <a:ext cx="10945090" cy="30623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latin typeface="Arial"/>
                <a:ea typeface="SimSun"/>
                <a:cs typeface="Arial"/>
              </a:rPr>
              <a:t>Non-cost criteria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Delivery partner capability, capacity and track record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Deliverability of the proposed </a:t>
            </a:r>
            <a:r>
              <a:rPr lang="en-US" sz="2400" err="1">
                <a:latin typeface="Arial"/>
                <a:ea typeface="SimSun"/>
                <a:cs typeface="Arial"/>
              </a:rPr>
              <a:t>programme</a:t>
            </a:r>
            <a:r>
              <a:rPr lang="en-US" sz="2400">
                <a:latin typeface="Arial"/>
                <a:ea typeface="SimSun"/>
                <a:cs typeface="Arial"/>
              </a:rPr>
              <a:t> or projects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Strategic alignment with the housing investment plan 2025 and purchasing intentions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/>
                <a:cs typeface="Arial"/>
              </a:rPr>
              <a:t>Expected outcomes for households, whānau and communities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ea typeface="SimSun" panose="02010600030101010101" pitchFamily="2" charset="-122"/>
                <a:cs typeface="Arial"/>
              </a:rPr>
              <a:t>Economic benefits</a:t>
            </a:r>
          </a:p>
        </p:txBody>
      </p:sp>
    </p:spTree>
    <p:extLst>
      <p:ext uri="{BB962C8B-B14F-4D97-AF65-F5344CB8AC3E}">
        <p14:creationId xmlns:p14="http://schemas.microsoft.com/office/powerpoint/2010/main" val="220982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UD">
      <a:dk1>
        <a:sysClr val="windowText" lastClr="000000"/>
      </a:dk1>
      <a:lt1>
        <a:sysClr val="window" lastClr="FFFFFF"/>
      </a:lt1>
      <a:dk2>
        <a:srgbClr val="003E52"/>
      </a:dk2>
      <a:lt2>
        <a:srgbClr val="FFC04A"/>
      </a:lt2>
      <a:accent1>
        <a:srgbClr val="62B6F3"/>
      </a:accent1>
      <a:accent2>
        <a:srgbClr val="00826E"/>
      </a:accent2>
      <a:accent3>
        <a:srgbClr val="A4343E"/>
      </a:accent3>
      <a:accent4>
        <a:srgbClr val="222423"/>
      </a:accent4>
      <a:accent5>
        <a:srgbClr val="DEDEDE"/>
      </a:accent5>
      <a:accent6>
        <a:srgbClr val="00C48D"/>
      </a:accent6>
      <a:hlink>
        <a:srgbClr val="003E52"/>
      </a:hlink>
      <a:folHlink>
        <a:srgbClr val="A4343E"/>
      </a:folHlink>
    </a:clrScheme>
    <a:fontScheme name="HUD_System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ptx" id="{8CCEA9CC-C311-43FC-9520-CB7A1C514DD9}" vid="{2AE0E932-7E71-45AE-A16B-686DEEE8C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9120112-3b8d-44c1-bb35-0efb412dca25}" enabled="1" method="Privileged" siteId="{9e9b3020-3d38-48a6-9064-373bc7b156d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HUD PowerPoint Template</Template>
  <TotalTime>0</TotalTime>
  <Words>840</Words>
  <Application>Microsoft Office PowerPoint</Application>
  <PresentationFormat>Widescreen</PresentationFormat>
  <Paragraphs>145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Arial Bold</vt:lpstr>
      <vt:lpstr>Calibri</vt:lpstr>
      <vt:lpstr>Office Theme</vt:lpstr>
      <vt:lpstr>Flexible fund application process</vt:lpstr>
      <vt:lpstr>Flexible fund application process</vt:lpstr>
      <vt:lpstr>Information session agenda </vt:lpstr>
      <vt:lpstr>Housing investment plan and flexible fund </vt:lpstr>
      <vt:lpstr>Flexible fund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2026-03-17T02:26:43Z</dcterms:created>
  <dcterms:modified xsi:type="dcterms:W3CDTF">2026-03-17T02:28:06Z</dcterms:modified>
</cp:coreProperties>
</file>