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322" r:id="rId7"/>
    <p:sldId id="340" r:id="rId8"/>
    <p:sldId id="263" r:id="rId9"/>
    <p:sldId id="337" r:id="rId10"/>
    <p:sldId id="336" r:id="rId11"/>
    <p:sldId id="326" r:id="rId12"/>
    <p:sldId id="325" r:id="rId13"/>
    <p:sldId id="329" r:id="rId14"/>
    <p:sldId id="338" r:id="rId15"/>
    <p:sldId id="330" r:id="rId16"/>
    <p:sldId id="339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D4A4-C93E-1DAD-D84D-0EEB5EEB7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F80FE-B600-B29D-AE58-0018486BE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F878-76DF-98CA-A8E4-17DF88BA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32D2-3454-775C-3497-F17EFE5D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B76A-7BB2-2084-23C0-E470ECA5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6826-A32E-A5AE-436A-BA85453F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0F1E9-8696-0956-EDF9-ACF8F286F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3387-A034-7264-DEDC-1C80B23B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8582-2735-30E1-8586-2166D9DD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8512-AEA1-61A5-B181-A53EBC49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9BDA4-C5D8-F977-9778-17799171D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A9203-01C0-09F5-5286-2FEEA76E7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ED81E-47A4-10D6-93DF-408AC574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4F84-D365-C133-427E-A23CDB41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23D0C-C3F8-EC9B-C5A7-A05C64CF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1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5D80-E1AD-03F0-CDD2-23409921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A18A-C3B7-6660-E057-44C37E89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D9B9D-DFDF-CE5B-205F-6354F7A7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FB5F0-E864-03FA-915D-6709931D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0082A-23C9-21D3-CF41-58E63B75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AD37-F7C0-3C8F-D407-00C75809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64CC-026D-E896-138E-651761F2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D289B-8A5E-B19D-DFC7-148BB10D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4C32-7FEF-1708-0940-D609C636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1D87-2B7B-7385-E7BA-0CE8D11F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B097-1644-89EA-77D8-C01B975A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D386-ED53-387B-C127-16876C269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FC697-ADC8-A5CC-1A8F-638D49D0D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95E95-650D-1F4E-14AE-CEE38086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F81C2-6688-9FD8-C368-8C90A641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3E353-F163-D211-6BB9-6B81CD4F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112E-DF74-85DD-4932-0012471E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7A7A-652E-8CD0-1475-BE569727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4474C-D760-264E-1B19-03E1BCF9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2363D-D475-B181-BC25-67327B727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A48D7-4AD8-5CCB-180E-1EBE087FE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53442-C73C-3BC4-8715-85363684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D31D5-6E5B-B233-A90F-EB98FF86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7BEBB-431B-10B0-1E90-F41849B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A456-C276-5635-C5C4-1EA47F0B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C8530-079F-8F67-79D4-424C7D41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71D7F-4056-DD8B-4E48-49B5E0F7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34E13-EE9F-9CA5-CCAA-715A6B31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C95B6-13AC-DD46-BADC-F8B33F08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9705-5410-D10A-7AED-DE56437A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7F393-84B1-1BA8-BD35-6DBCD675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1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F1AF-DC61-711E-B627-A2F5B9F6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4B9E-6EA4-57CC-B980-5D64DD6E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65654-A641-8160-A253-3C6374095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13E32-7CE7-3476-0C57-667D1740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72BDA-E02B-04EF-0EB4-3647C4E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3584F-9E7A-4E3E-ADF9-322061E7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9884-B64B-595C-00E2-3CD05B0F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51AAF-FFE1-AA29-C6CB-7C16ED724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9C6B1-63BB-7689-5444-0FBBE9B1A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AE952-DFB0-BE1E-6159-0788F051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171FD-773A-8BE6-4D6A-100F1B6E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1A1F-BFE1-F987-5868-20E2453C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E4C74-8252-9E13-3CC2-85784D22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A867B-2052-2DF6-07EA-051786DA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6A55-B457-22D0-D21B-370580088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3AB0-24F3-46CC-8238-51224370525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265C0-8B67-E35D-922F-A1877BAF9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DE442-C27A-F7FF-7DE8-4FD83BA72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D0D3-D2F7-417A-85F8-D842FA63CA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BF47F-2E59-B148-C4F4-44C8FED81E3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25212" y="6705600"/>
            <a:ext cx="1970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[IN-CONFIDENCE:RELEASE EXTERNAL]</a:t>
            </a:r>
          </a:p>
        </p:txBody>
      </p:sp>
    </p:spTree>
    <p:extLst>
      <p:ext uri="{BB962C8B-B14F-4D97-AF65-F5344CB8AC3E}">
        <p14:creationId xmlns:p14="http://schemas.microsoft.com/office/powerpoint/2010/main" val="26988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6DC6-1581-8E32-C9C6-EB7AAB1F7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CD33A-CEAE-ED6C-4130-97F49DE17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4629E1E-7F9D-5FD4-25BE-5C78EC19B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805CD-642B-984A-D3F1-A3A412B07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548" b="397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3677B2-930D-E480-FD50-B57BD6F7734E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rgbClr val="FFFFFF"/>
                </a:solidFill>
              </a:rPr>
              <a:t>MAIHI Whare Wānanga</a:t>
            </a:r>
          </a:p>
          <a:p>
            <a:r>
              <a:rPr lang="en-NZ" dirty="0">
                <a:solidFill>
                  <a:srgbClr val="FFFFFF"/>
                </a:solidFill>
              </a:rPr>
              <a:t>Maui </a:t>
            </a:r>
            <a:r>
              <a:rPr lang="en-NZ" dirty="0" err="1">
                <a:solidFill>
                  <a:srgbClr val="FFFFFF"/>
                </a:solidFill>
              </a:rPr>
              <a:t>Nukurau</a:t>
            </a:r>
            <a:r>
              <a:rPr lang="en-NZ" dirty="0">
                <a:solidFill>
                  <a:srgbClr val="FFFFFF"/>
                </a:solidFill>
              </a:rPr>
              <a:t> </a:t>
            </a:r>
            <a:r>
              <a:rPr lang="en-NZ" dirty="0" err="1">
                <a:solidFill>
                  <a:srgbClr val="FFFFFF"/>
                </a:solidFill>
              </a:rPr>
              <a:t>Tangata</a:t>
            </a:r>
            <a:endParaRPr lang="en-NZ" dirty="0">
              <a:solidFill>
                <a:srgbClr val="FFFFFF"/>
              </a:solidFill>
            </a:endParaRPr>
          </a:p>
          <a:p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C64D4B-719D-1130-7073-7C7A538DB4D6}"/>
              </a:ext>
            </a:extLst>
          </p:cNvPr>
          <p:cNvSpPr txBox="1">
            <a:spLocks/>
          </p:cNvSpPr>
          <p:nvPr/>
        </p:nvSpPr>
        <p:spPr>
          <a:xfrm>
            <a:off x="1524000" y="4159404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>
                <a:solidFill>
                  <a:srgbClr val="FFFFFF"/>
                </a:solidFill>
              </a:rPr>
              <a:t>Presentation to Ministers 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02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373033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BB8-BA66-30D9-2C36-F17E24EF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87" y="1758156"/>
            <a:ext cx="11061700" cy="4874419"/>
          </a:xfrm>
        </p:spPr>
        <p:txBody>
          <a:bodyPr/>
          <a:lstStyle/>
          <a:p>
            <a:pPr marL="0" indent="0">
              <a:buNone/>
            </a:pPr>
            <a:r>
              <a:rPr lang="en-NZ" b="1" i="1" dirty="0"/>
              <a:t>Short-Term </a:t>
            </a:r>
            <a:r>
              <a:rPr lang="en-NZ" i="1" dirty="0"/>
              <a:t>– Scale up the roll out of the Iwi prototypes and apply Whai Kāinga Whai Oranga delivery across the motu </a:t>
            </a:r>
            <a:endParaRPr lang="en-US" b="1" i="1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NZ" b="1" i="1" dirty="0"/>
              <a:t>Medium-Term – </a:t>
            </a:r>
            <a:r>
              <a:rPr lang="en-NZ" i="1" dirty="0"/>
              <a:t>Develop the ‘Single Platform’</a:t>
            </a:r>
            <a:endParaRPr lang="en-NZ" b="1" i="1" dirty="0"/>
          </a:p>
          <a:p>
            <a:pPr marL="0" indent="0">
              <a:buNone/>
            </a:pPr>
            <a:endParaRPr lang="en-NZ" b="1" i="1" dirty="0"/>
          </a:p>
          <a:p>
            <a:pPr marL="0" indent="0">
              <a:buNone/>
            </a:pPr>
            <a:r>
              <a:rPr lang="en-US" b="1" i="1" dirty="0"/>
              <a:t>Long-Term</a:t>
            </a:r>
            <a:r>
              <a:rPr lang="en-US" i="1" dirty="0"/>
              <a:t> – Establish a ‘one stop shop’ Māori Housing Authority</a:t>
            </a:r>
            <a:endParaRPr lang="en-US" b="1" i="1" dirty="0"/>
          </a:p>
          <a:p>
            <a:pPr lvl="1"/>
            <a:endParaRPr lang="en-US" dirty="0"/>
          </a:p>
          <a:p>
            <a:pPr marL="266700" lvl="1" indent="-266700">
              <a:tabLst>
                <a:tab pos="266700" algn="l"/>
                <a:tab pos="450850" algn="l"/>
              </a:tabLst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934F77-8C2F-A5FF-40A1-D2E38959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25425"/>
            <a:ext cx="10515600" cy="1325563"/>
          </a:xfrm>
        </p:spPr>
        <p:txBody>
          <a:bodyPr/>
          <a:lstStyle/>
          <a:p>
            <a:r>
              <a:rPr lang="en-NZ" b="1" dirty="0"/>
              <a:t>Te </a:t>
            </a:r>
            <a:r>
              <a:rPr lang="en-NZ" b="1" dirty="0" err="1"/>
              <a:t>Paetawhiti</a:t>
            </a:r>
            <a:r>
              <a:rPr lang="en-NZ" b="1" dirty="0"/>
              <a:t>, </a:t>
            </a:r>
            <a:r>
              <a:rPr lang="en-NZ" b="1" dirty="0" err="1"/>
              <a:t>whakamaua</a:t>
            </a:r>
            <a:r>
              <a:rPr lang="en-NZ" b="1" dirty="0"/>
              <a:t> kia tata.  </a:t>
            </a:r>
            <a:br>
              <a:rPr lang="en-NZ" b="1" dirty="0"/>
            </a:br>
            <a:r>
              <a:rPr lang="en-NZ" b="1" dirty="0"/>
              <a:t>Te </a:t>
            </a:r>
            <a:r>
              <a:rPr lang="en-NZ" b="1" dirty="0" err="1"/>
              <a:t>Paetata</a:t>
            </a:r>
            <a:r>
              <a:rPr lang="en-NZ" b="1" dirty="0"/>
              <a:t>, </a:t>
            </a:r>
            <a:r>
              <a:rPr lang="en-NZ" b="1" dirty="0" err="1"/>
              <a:t>whakamaua</a:t>
            </a:r>
            <a:r>
              <a:rPr lang="en-NZ" b="1" dirty="0"/>
              <a:t> kia tina.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691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4B8E-4C33-5B39-408E-A059C583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Next MAIHI Whare Wānanga Kaupapa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0379-5C0A-3940-0A84-224D77A4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housing supply for those (especially homeless) not covered by existing initiatives by Government (Kāinga</a:t>
            </a:r>
            <a:r>
              <a:rPr lang="en-US" dirty="0"/>
              <a:t> Ora, HUD, TPK, MSD), CHPs, and iwi prototypes.</a:t>
            </a:r>
          </a:p>
          <a:p>
            <a:endParaRPr lang="en-US" dirty="0"/>
          </a:p>
          <a:p>
            <a:r>
              <a:rPr lang="en-US" dirty="0"/>
              <a:t>Increase support to Māori organisations (CHPs, whānau/ahu whenua trusts/land incorporations, hapū/iwi </a:t>
            </a:r>
            <a:r>
              <a:rPr lang="en-US" dirty="0" err="1"/>
              <a:t>etc</a:t>
            </a:r>
            <a:r>
              <a:rPr lang="en-US" dirty="0"/>
              <a:t>) to deliver housing through re-allocation of existing Government funding or allocate new funding.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5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F735-BB16-36C0-7F2E-E81547C84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Aa </a:t>
            </a:r>
            <a:r>
              <a:rPr lang="en-NZ" dirty="0" err="1"/>
              <a:t>Taatau</a:t>
            </a:r>
            <a:r>
              <a:rPr lang="en-NZ" dirty="0"/>
              <a:t> </a:t>
            </a:r>
            <a:r>
              <a:rPr lang="en-NZ" dirty="0" err="1"/>
              <a:t>Whakatau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7EBFB-AA9D-EAE1-F035-7737E1257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Internal Agreements of Whanau, Hapu and Iwi attending the MAIHI Whare Wananga on 1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33269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1B55-DE09-0031-A731-40C6076E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91386"/>
            <a:ext cx="11461898" cy="652839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b="1" dirty="0"/>
              <a:t>Working group to establish a Maori Housing Authority.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Lead:  Ema Williams (</a:t>
            </a:r>
            <a:r>
              <a:rPr lang="en-NZ" dirty="0" err="1"/>
              <a:t>Whakatohea</a:t>
            </a:r>
            <a:r>
              <a:rPr lang="en-NZ" dirty="0"/>
              <a:t>),Pita Tipene (Te </a:t>
            </a:r>
            <a:r>
              <a:rPr lang="en-NZ" dirty="0" err="1"/>
              <a:t>Pouahi</a:t>
            </a:r>
            <a:r>
              <a:rPr lang="en-NZ" dirty="0"/>
              <a:t>), Huhana (Te </a:t>
            </a:r>
            <a:r>
              <a:rPr lang="en-NZ" dirty="0" err="1"/>
              <a:t>Pouahi</a:t>
            </a:r>
            <a:r>
              <a:rPr lang="en-NZ" dirty="0"/>
              <a:t>), Materoa Marr (Te </a:t>
            </a:r>
            <a:r>
              <a:rPr lang="en-NZ" dirty="0" err="1"/>
              <a:t>Tihi</a:t>
            </a:r>
            <a:r>
              <a:rPr lang="en-NZ" dirty="0"/>
              <a:t> o </a:t>
            </a:r>
            <a:r>
              <a:rPr lang="en-NZ" dirty="0" err="1"/>
              <a:t>Ruahine</a:t>
            </a:r>
            <a:r>
              <a:rPr lang="en-NZ" dirty="0"/>
              <a:t>), Scarlet Mokaraka (Te </a:t>
            </a:r>
            <a:r>
              <a:rPr lang="en-NZ" dirty="0" err="1"/>
              <a:t>Pouahi</a:t>
            </a:r>
            <a:r>
              <a:rPr lang="en-NZ" dirty="0"/>
              <a:t>), Chrissy Hape (</a:t>
            </a:r>
            <a:r>
              <a:rPr lang="en-NZ" dirty="0" err="1"/>
              <a:t>Ngati</a:t>
            </a:r>
            <a:r>
              <a:rPr lang="en-NZ" dirty="0"/>
              <a:t> </a:t>
            </a:r>
            <a:r>
              <a:rPr lang="en-NZ" dirty="0" err="1"/>
              <a:t>Kahungungu</a:t>
            </a:r>
            <a:r>
              <a:rPr lang="en-NZ" dirty="0"/>
              <a:t>), Wayne Knox (Te </a:t>
            </a:r>
            <a:r>
              <a:rPr lang="en-NZ" dirty="0" err="1"/>
              <a:t>Matapihi</a:t>
            </a:r>
            <a:r>
              <a:rPr lang="en-NZ" dirty="0"/>
              <a:t>), Hemana Eruera (</a:t>
            </a:r>
            <a:r>
              <a:rPr lang="en-NZ" dirty="0" err="1"/>
              <a:t>Kokohinau</a:t>
            </a:r>
            <a:r>
              <a:rPr lang="en-NZ" dirty="0"/>
              <a:t> </a:t>
            </a:r>
            <a:r>
              <a:rPr lang="en-NZ" dirty="0" err="1"/>
              <a:t>Papakainga</a:t>
            </a:r>
            <a:r>
              <a:rPr lang="en-NZ" dirty="0"/>
              <a:t> Trust), </a:t>
            </a:r>
            <a:r>
              <a:rPr lang="en-NZ" dirty="0" err="1"/>
              <a:t>Waimaria</a:t>
            </a:r>
            <a:r>
              <a:rPr lang="en-NZ" dirty="0"/>
              <a:t> </a:t>
            </a:r>
            <a:r>
              <a:rPr lang="en-NZ" dirty="0" err="1"/>
              <a:t>Houia</a:t>
            </a:r>
            <a:r>
              <a:rPr lang="en-NZ" dirty="0"/>
              <a:t> (</a:t>
            </a:r>
            <a:r>
              <a:rPr lang="en-NZ" dirty="0" err="1"/>
              <a:t>Toitu</a:t>
            </a:r>
            <a:r>
              <a:rPr lang="en-NZ" dirty="0"/>
              <a:t> Tairawhiti), Tui Te </a:t>
            </a:r>
            <a:r>
              <a:rPr lang="en-NZ" dirty="0" err="1"/>
              <a:t>Paa</a:t>
            </a:r>
            <a:r>
              <a:rPr lang="en-NZ" dirty="0"/>
              <a:t> (Te </a:t>
            </a:r>
            <a:r>
              <a:rPr lang="en-NZ" dirty="0" err="1"/>
              <a:t>Hiku</a:t>
            </a:r>
            <a:r>
              <a:rPr lang="en-NZ" dirty="0"/>
              <a:t> Iwi Development) Geraldine Baker (Te Kahu o </a:t>
            </a:r>
            <a:r>
              <a:rPr lang="en-NZ" dirty="0" err="1"/>
              <a:t>Taonui</a:t>
            </a:r>
            <a:r>
              <a:rPr lang="en-NZ" dirty="0"/>
              <a:t>), Ivy Harper (Te </a:t>
            </a:r>
            <a:r>
              <a:rPr lang="en-NZ" dirty="0" err="1"/>
              <a:t>Putahi</a:t>
            </a:r>
            <a:r>
              <a:rPr lang="en-NZ" dirty="0"/>
              <a:t> o Te Waipounamu)</a:t>
            </a:r>
          </a:p>
          <a:p>
            <a:pPr marL="514350" indent="-514350">
              <a:buFont typeface="+mj-lt"/>
              <a:buAutoNum type="arabicPeriod"/>
            </a:pPr>
            <a:r>
              <a:rPr lang="en-NZ" b="1" dirty="0"/>
              <a:t>Establish a single procurement system for Iwi/Maori housing on issues of commonality.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Lead:  Willie Te Aho (Toitu Tairawhiti Housing), Pita Tipene (Te </a:t>
            </a:r>
            <a:r>
              <a:rPr lang="en-NZ" dirty="0" err="1"/>
              <a:t>Pouahi</a:t>
            </a:r>
            <a:r>
              <a:rPr lang="en-NZ" dirty="0"/>
              <a:t>), Chrissie Hape &amp; Aayden Clarke (Ngati Kahungunu); Panapa Ehau (Hikurangi Enterprises), Dee-Ann Wolferstan (Te Runanga a Iwi o </a:t>
            </a:r>
            <a:r>
              <a:rPr lang="en-NZ" dirty="0" err="1"/>
              <a:t>Ngati</a:t>
            </a:r>
            <a:r>
              <a:rPr lang="en-NZ" dirty="0"/>
              <a:t> Kahu), Scarlet Mokaraka (Te </a:t>
            </a:r>
            <a:r>
              <a:rPr lang="en-NZ" dirty="0" err="1"/>
              <a:t>Pouahi</a:t>
            </a:r>
            <a:r>
              <a:rPr lang="en-N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NZ" b="1" dirty="0"/>
              <a:t>Working group to discuss access to capital:  Lead:  Wayne Knox.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Lead: Wayne Knox (Te </a:t>
            </a:r>
            <a:r>
              <a:rPr lang="en-NZ" dirty="0" err="1"/>
              <a:t>Matapihi</a:t>
            </a:r>
            <a:r>
              <a:rPr lang="en-NZ" dirty="0"/>
              <a:t>), Tammy </a:t>
            </a:r>
            <a:r>
              <a:rPr lang="en-NZ" dirty="0" err="1"/>
              <a:t>Tauroa</a:t>
            </a:r>
            <a:r>
              <a:rPr lang="en-NZ" dirty="0"/>
              <a:t> (</a:t>
            </a:r>
            <a:r>
              <a:rPr lang="en-NZ" dirty="0" err="1"/>
              <a:t>Ngati</a:t>
            </a:r>
            <a:r>
              <a:rPr lang="en-NZ" dirty="0"/>
              <a:t> </a:t>
            </a:r>
            <a:r>
              <a:rPr lang="en-NZ" dirty="0" err="1"/>
              <a:t>Kuri</a:t>
            </a:r>
            <a:r>
              <a:rPr lang="en-NZ" dirty="0"/>
              <a:t>), Emma Edmonds (Te </a:t>
            </a:r>
            <a:r>
              <a:rPr lang="en-NZ" dirty="0" err="1"/>
              <a:t>Pouahi</a:t>
            </a:r>
            <a:r>
              <a:rPr lang="en-NZ" dirty="0"/>
              <a:t>), Nikki </a:t>
            </a:r>
            <a:r>
              <a:rPr lang="en-NZ" dirty="0" err="1"/>
              <a:t>Waldren</a:t>
            </a:r>
            <a:r>
              <a:rPr lang="en-NZ" dirty="0"/>
              <a:t> (Te </a:t>
            </a:r>
            <a:r>
              <a:rPr lang="en-NZ" dirty="0" err="1"/>
              <a:t>Tihi</a:t>
            </a:r>
            <a:r>
              <a:rPr lang="en-NZ" dirty="0"/>
              <a:t> o </a:t>
            </a:r>
            <a:r>
              <a:rPr lang="en-NZ" dirty="0" err="1"/>
              <a:t>Ruahine</a:t>
            </a:r>
            <a:r>
              <a:rPr lang="en-NZ" dirty="0"/>
              <a:t>), </a:t>
            </a:r>
            <a:r>
              <a:rPr lang="en-NZ" dirty="0" err="1"/>
              <a:t>Taupara</a:t>
            </a:r>
            <a:r>
              <a:rPr lang="en-NZ" dirty="0"/>
              <a:t> Eruera (</a:t>
            </a:r>
            <a:r>
              <a:rPr lang="en-NZ" dirty="0" err="1"/>
              <a:t>Kokohinau</a:t>
            </a:r>
            <a:r>
              <a:rPr lang="en-NZ" dirty="0"/>
              <a:t> </a:t>
            </a:r>
            <a:r>
              <a:rPr lang="en-NZ" dirty="0" err="1"/>
              <a:t>Papakainga</a:t>
            </a:r>
            <a:r>
              <a:rPr lang="en-NZ" dirty="0"/>
              <a:t> Trust), Ivy Harper (Te </a:t>
            </a:r>
            <a:r>
              <a:rPr lang="en-NZ" dirty="0" err="1"/>
              <a:t>Putahi</a:t>
            </a:r>
            <a:r>
              <a:rPr lang="en-NZ" dirty="0"/>
              <a:t> o Te Waipounamu), </a:t>
            </a:r>
            <a:r>
              <a:rPr lang="pt-BR" dirty="0"/>
              <a:t>Bree Davis ( Te Runanga o Whaingaroa)</a:t>
            </a:r>
            <a:endParaRPr lang="en-NZ" dirty="0"/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Access to finance - for Māori to access direct lending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Ability for whānau on low income to access finance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Review current polices and structures (</a:t>
            </a:r>
            <a:r>
              <a:rPr lang="en-NZ" dirty="0" err="1"/>
              <a:t>e.g</a:t>
            </a:r>
            <a:r>
              <a:rPr lang="en-NZ" dirty="0"/>
              <a:t> Kāinga Whenua loans review)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New policies: Crown security/guarantee  to Māori to achieve home ownership (e.g. 5% deposit).</a:t>
            </a:r>
          </a:p>
          <a:p>
            <a:pPr marL="514350" indent="-514350">
              <a:buFont typeface="+mj-lt"/>
              <a:buAutoNum type="arabicPeriod"/>
            </a:pPr>
            <a:r>
              <a:rPr lang="en-NZ" b="1" dirty="0"/>
              <a:t>Te </a:t>
            </a:r>
            <a:r>
              <a:rPr lang="en-NZ" b="1" dirty="0" err="1"/>
              <a:t>Matapihi</a:t>
            </a:r>
            <a:r>
              <a:rPr lang="en-NZ" b="1" dirty="0"/>
              <a:t> (Wayne Knox) and </a:t>
            </a:r>
            <a:r>
              <a:rPr lang="en-NZ" b="1" dirty="0" err="1"/>
              <a:t>Arohanui</a:t>
            </a:r>
            <a:r>
              <a:rPr lang="en-NZ" b="1" dirty="0"/>
              <a:t> ki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tangata</a:t>
            </a:r>
            <a:r>
              <a:rPr lang="en-NZ" b="1" dirty="0"/>
              <a:t> (and the iwi associated with this entity) to host a national hui to cover the following issues:</a:t>
            </a:r>
          </a:p>
          <a:p>
            <a:pPr marL="457200" lvl="1" indent="0">
              <a:buNone/>
            </a:pPr>
            <a:r>
              <a:rPr lang="en-US" dirty="0"/>
              <a:t>Tipene Lemon (Kahui Tu Kaha, Te Runanga o </a:t>
            </a:r>
            <a:r>
              <a:rPr lang="en-US" dirty="0" err="1"/>
              <a:t>Ngati</a:t>
            </a:r>
            <a:r>
              <a:rPr lang="en-US" dirty="0"/>
              <a:t> </a:t>
            </a:r>
            <a:r>
              <a:rPr lang="en-US" dirty="0" err="1"/>
              <a:t>Whatua</a:t>
            </a:r>
            <a:r>
              <a:rPr lang="en-US" dirty="0"/>
              <a:t> &amp; </a:t>
            </a:r>
            <a:r>
              <a:rPr lang="en-US" dirty="0" err="1"/>
              <a:t>Arohanui</a:t>
            </a:r>
            <a:r>
              <a:rPr lang="en-US" dirty="0"/>
              <a:t> ki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tangata</a:t>
            </a:r>
            <a:r>
              <a:rPr lang="en-US" dirty="0"/>
              <a:t>) Tia Ashby (Te Hauora o </a:t>
            </a:r>
            <a:r>
              <a:rPr lang="en-US" dirty="0" err="1"/>
              <a:t>Ngapuhi</a:t>
            </a:r>
            <a:r>
              <a:rPr lang="en-US" dirty="0"/>
              <a:t>) Pita Tipene (</a:t>
            </a:r>
            <a:r>
              <a:rPr lang="en-US" dirty="0" err="1"/>
              <a:t>Ngati</a:t>
            </a:r>
            <a:r>
              <a:rPr lang="en-US" dirty="0"/>
              <a:t> Hine Health Trust) Bree Davis ( Te Runanga o </a:t>
            </a:r>
            <a:r>
              <a:rPr lang="en-US" dirty="0" err="1"/>
              <a:t>Whaingaroa</a:t>
            </a:r>
            <a:r>
              <a:rPr lang="en-US" dirty="0"/>
              <a:t>) Jordon Harris (Te </a:t>
            </a:r>
            <a:r>
              <a:rPr lang="en-US" dirty="0" err="1"/>
              <a:t>Taumata</a:t>
            </a:r>
            <a:r>
              <a:rPr lang="en-US" dirty="0"/>
              <a:t> o </a:t>
            </a:r>
            <a:r>
              <a:rPr lang="en-US" dirty="0" err="1"/>
              <a:t>Ngati</a:t>
            </a:r>
            <a:r>
              <a:rPr lang="en-US" dirty="0"/>
              <a:t> </a:t>
            </a:r>
            <a:r>
              <a:rPr lang="en-US" dirty="0" err="1"/>
              <a:t>Whakaue</a:t>
            </a:r>
            <a:r>
              <a:rPr lang="en-US" dirty="0"/>
              <a:t>) Toddy Shepherd (Te Korowai Trust), </a:t>
            </a:r>
            <a:r>
              <a:rPr lang="en-US" dirty="0" err="1"/>
              <a:t>Ngati</a:t>
            </a:r>
            <a:r>
              <a:rPr lang="en-US" dirty="0"/>
              <a:t> </a:t>
            </a:r>
            <a:r>
              <a:rPr lang="en-US" dirty="0" err="1"/>
              <a:t>Kahungunu</a:t>
            </a:r>
            <a:r>
              <a:rPr lang="en-US" dirty="0"/>
              <a:t> whanau Services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Consider housing supply for those (especially homeless) not covered by existing initiatives by Government (Kāinga Ora, HUD, TPK, MSD), CHPs, and iwi prototypes.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Increase support to Māori organisations (CHPs, whānau/ahu whenua trusts/land incorporations, </a:t>
            </a:r>
            <a:r>
              <a:rPr lang="en-US" dirty="0" err="1"/>
              <a:t>hapū</a:t>
            </a:r>
            <a:r>
              <a:rPr lang="en-US" dirty="0"/>
              <a:t>/iwi </a:t>
            </a:r>
            <a:r>
              <a:rPr lang="en-US" dirty="0" err="1"/>
              <a:t>etc</a:t>
            </a:r>
            <a:r>
              <a:rPr lang="en-US" dirty="0"/>
              <a:t>) to deliver housing through re-allocation of existing Government funding or allocate new funding.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on 3 work group issues above.</a:t>
            </a:r>
          </a:p>
          <a:p>
            <a:endParaRPr lang="en-NZ" dirty="0"/>
          </a:p>
          <a:p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937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49EFBB-3073-46F1-87BB-B74C01B5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7054" y="6509113"/>
            <a:ext cx="647849" cy="365125"/>
          </a:xfrm>
        </p:spPr>
        <p:txBody>
          <a:bodyPr/>
          <a:lstStyle/>
          <a:p>
            <a:fld id="{8D050E2A-77B1-43A3-9411-F64DFCE891DC}" type="slidenum">
              <a:rPr lang="en-NZ" smtClean="0"/>
              <a:t>2</a:t>
            </a:fld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60E3B-A42B-4A26-B359-A76D742D46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2956" y="0"/>
            <a:ext cx="8003174" cy="1146175"/>
          </a:xfrm>
        </p:spPr>
        <p:txBody>
          <a:bodyPr>
            <a:normAutofit/>
          </a:bodyPr>
          <a:lstStyle/>
          <a:p>
            <a:r>
              <a:rPr lang="en-NZ" sz="2857" b="1" dirty="0">
                <a:solidFill>
                  <a:srgbClr val="002060"/>
                </a:solidFill>
                <a:latin typeface="+mn-lt"/>
              </a:rPr>
              <a:t>Te MAIHI Whare Wānanga 16 December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D09C-A030-4673-841A-84C9833BC0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55709" y="1508397"/>
            <a:ext cx="2640806" cy="3470275"/>
          </a:xfrm>
        </p:spPr>
        <p:txBody>
          <a:bodyPr vert="horz" wrap="square" lIns="65315" tIns="32657" rIns="65315" bIns="3265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dirty="0">
                <a:solidFill>
                  <a:srgbClr val="002060"/>
                </a:solidFill>
              </a:rPr>
              <a:t>The first </a:t>
            </a:r>
            <a:r>
              <a:rPr lang="en-NZ" sz="1800" b="1" dirty="0">
                <a:solidFill>
                  <a:srgbClr val="002060"/>
                </a:solidFill>
              </a:rPr>
              <a:t>Te MAIHI Whare Wānanga </a:t>
            </a:r>
            <a:r>
              <a:rPr lang="en-NZ" sz="1800" dirty="0">
                <a:solidFill>
                  <a:srgbClr val="002060"/>
                </a:solidFill>
              </a:rPr>
              <a:t>was held in </a:t>
            </a:r>
            <a:r>
              <a:rPr lang="en-NZ" sz="1800" dirty="0" err="1">
                <a:solidFill>
                  <a:srgbClr val="002060"/>
                </a:solidFill>
              </a:rPr>
              <a:t>Pōneke</a:t>
            </a:r>
            <a:r>
              <a:rPr lang="en-NZ" sz="1800" dirty="0">
                <a:solidFill>
                  <a:srgbClr val="002060"/>
                </a:solidFill>
              </a:rPr>
              <a:t> on 16 December 2020 and co-hosted by Te Tūāpapa Kura Kāinga and Te </a:t>
            </a:r>
            <a:r>
              <a:rPr lang="en-NZ" sz="1800" dirty="0" err="1">
                <a:solidFill>
                  <a:srgbClr val="002060"/>
                </a:solidFill>
              </a:rPr>
              <a:t>Matapihi</a:t>
            </a:r>
            <a:r>
              <a:rPr lang="en-NZ" sz="1800" dirty="0">
                <a:solidFill>
                  <a:srgbClr val="002060"/>
                </a:solidFill>
              </a:rPr>
              <a:t>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5C8A8-ABE7-4CD9-9F38-95701BEA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842"/>
            <a:ext cx="9144000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84CCA2-1518-4189-8DE3-748F07C3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3243535"/>
            <a:ext cx="2913434" cy="18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E33843-C84A-4CAE-A8CF-2554EA7BE8F7}"/>
              </a:ext>
            </a:extLst>
          </p:cNvPr>
          <p:cNvSpPr txBox="1">
            <a:spLocks/>
          </p:cNvSpPr>
          <p:nvPr/>
        </p:nvSpPr>
        <p:spPr>
          <a:xfrm>
            <a:off x="3103935" y="4469553"/>
            <a:ext cx="8933283" cy="1637713"/>
          </a:xfrm>
          <a:prstGeom prst="rect">
            <a:avLst/>
          </a:prstGeom>
        </p:spPr>
        <p:txBody>
          <a:bodyPr vert="horz" wrap="square" lIns="65315" tIns="32657" rIns="65315" bIns="32657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dirty="0">
                <a:solidFill>
                  <a:srgbClr val="002060"/>
                </a:solidFill>
              </a:rPr>
              <a:t>Housing Ministers received a presentation of 15 recommendations from the December 2020 Iwi Housing Symposium in Napier.  These recommendations were refined to 10 recommendations through the Whare Wānanga.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dirty="0">
                <a:solidFill>
                  <a:srgbClr val="002060"/>
                </a:solidFill>
              </a:rPr>
              <a:t>We will continue to work with iwi and Māori partners on how these recommendations could provide a foundation for the ongoing work programme on Māori housing.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C0CF5C-C4BC-4848-8CFA-7465C1F1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057207"/>
            <a:ext cx="12267468" cy="8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C75211C-1E96-4DDA-A63E-19ABFC46E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1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E53A60-EED0-42B2-A117-1DE9502C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8C097-81C1-5B52-E3AB-39007B7837A4}"/>
              </a:ext>
            </a:extLst>
          </p:cNvPr>
          <p:cNvSpPr/>
          <p:nvPr/>
        </p:nvSpPr>
        <p:spPr>
          <a:xfrm>
            <a:off x="744279" y="5199321"/>
            <a:ext cx="10781414" cy="141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9A5B3-7009-EA42-41F4-8AF999875AA2}"/>
              </a:ext>
            </a:extLst>
          </p:cNvPr>
          <p:cNvSpPr/>
          <p:nvPr/>
        </p:nvSpPr>
        <p:spPr>
          <a:xfrm>
            <a:off x="744279" y="1414130"/>
            <a:ext cx="10781414" cy="16055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9C52F-E45C-7D69-348A-B9C5445833E5}"/>
              </a:ext>
            </a:extLst>
          </p:cNvPr>
          <p:cNvSpPr/>
          <p:nvPr/>
        </p:nvSpPr>
        <p:spPr>
          <a:xfrm>
            <a:off x="744279" y="3327991"/>
            <a:ext cx="10781414" cy="15151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670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4B8E-4C33-5B39-408E-A059C583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NZ" dirty="0"/>
            </a:br>
            <a:r>
              <a:rPr lang="en-NZ" b="1" dirty="0"/>
              <a:t>Mana Motuhake/Tino Rangatiratanga </a:t>
            </a:r>
            <a:br>
              <a:rPr lang="en-NZ" b="1" dirty="0"/>
            </a:br>
            <a:r>
              <a:rPr lang="en-NZ" b="1" dirty="0"/>
              <a:t>of hapū and Iwi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DDF2F5-B719-51B9-F30F-D31188B1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65" y="1778430"/>
            <a:ext cx="10515600" cy="4351338"/>
          </a:xfrm>
        </p:spPr>
        <p:txBody>
          <a:bodyPr/>
          <a:lstStyle/>
          <a:p>
            <a:r>
              <a:rPr lang="en-NZ" dirty="0"/>
              <a:t>The hapū and iwi who have gathered at this MAIHI Whare Wananga maintain </a:t>
            </a:r>
            <a:r>
              <a:rPr lang="en-US" dirty="0"/>
              <a:t>our Mana Motuhake/Tino Rangatiratanga as reaffirmed in Te </a:t>
            </a:r>
            <a:r>
              <a:rPr lang="en-US" dirty="0" err="1"/>
              <a:t>Tiriti</a:t>
            </a:r>
            <a:r>
              <a:rPr lang="en-US" dirty="0"/>
              <a:t> o Waitangi.</a:t>
            </a:r>
          </a:p>
          <a:p>
            <a:r>
              <a:rPr lang="en-US" dirty="0"/>
              <a:t>Our </a:t>
            </a:r>
            <a:r>
              <a:rPr lang="en-NZ" dirty="0" err="1"/>
              <a:t>hapū</a:t>
            </a:r>
            <a:r>
              <a:rPr lang="en-US" dirty="0"/>
              <a:t> and iwi determine issues of priority to us as </a:t>
            </a:r>
            <a:r>
              <a:rPr lang="en-US" dirty="0" err="1"/>
              <a:t>Hapu</a:t>
            </a:r>
            <a:r>
              <a:rPr lang="en-US" dirty="0"/>
              <a:t>/Iwi and how we work together with each other.</a:t>
            </a:r>
          </a:p>
          <a:p>
            <a:r>
              <a:rPr lang="en-US" dirty="0"/>
              <a:t>Our </a:t>
            </a:r>
            <a:r>
              <a:rPr lang="en-NZ" dirty="0" err="1"/>
              <a:t>hapū</a:t>
            </a:r>
            <a:r>
              <a:rPr lang="en-US" dirty="0"/>
              <a:t> and iwi work with the Crown on collective issues as </a:t>
            </a:r>
            <a:r>
              <a:rPr lang="en-US" dirty="0" err="1"/>
              <a:t>Tiriti</a:t>
            </a:r>
            <a:r>
              <a:rPr lang="en-US" dirty="0"/>
              <a:t> Partners.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9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4B8E-4C33-5B39-408E-A059C583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4" y="365125"/>
            <a:ext cx="10840556" cy="1325563"/>
          </a:xfrm>
        </p:spPr>
        <p:txBody>
          <a:bodyPr/>
          <a:lstStyle/>
          <a:p>
            <a:r>
              <a:rPr lang="en-NZ" b="1" dirty="0"/>
              <a:t>Resolutions from Day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0379-5C0A-3940-0A84-224D77A4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784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i="1" dirty="0"/>
              <a:t>To develop a ‘single platform’ to make it easier for our whānau across a range of opportunities and obstacles to achieve their housing aspirations.</a:t>
            </a:r>
          </a:p>
          <a:p>
            <a:pPr marL="514350" indent="-514350">
              <a:buFont typeface="+mj-lt"/>
              <a:buAutoNum type="arabicPeriod"/>
            </a:pPr>
            <a:endParaRPr lang="en-NZ" i="1" dirty="0"/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That Toitū Tairāwhiti is supported to be the exemplar prototype to lead the single platform approach.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Establish a one-stop shop Māori Housing Authority</a:t>
            </a:r>
          </a:p>
          <a:p>
            <a:pPr marL="514350" indent="-514350">
              <a:buFont typeface="+mj-lt"/>
              <a:buAutoNum type="arabicPeriod"/>
            </a:pPr>
            <a:endParaRPr lang="en-NZ" i="1" dirty="0"/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Scale up and apply the Whai Kāinga Whai Oranga prototype model to housing delivery across the motu.</a:t>
            </a:r>
            <a:endParaRPr lang="en-US" i="1" dirty="0"/>
          </a:p>
          <a:p>
            <a:endParaRPr lang="en-NZ" b="1" i="1" dirty="0"/>
          </a:p>
          <a:p>
            <a:endParaRPr lang="en-US" dirty="0"/>
          </a:p>
          <a:p>
            <a:pPr marL="0" indent="0">
              <a:buNone/>
            </a:pPr>
            <a:endParaRPr lang="en-NZ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9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BB8-BA66-30D9-2C36-F17E24EF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49" y="1254124"/>
            <a:ext cx="11797945" cy="544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b="1" i="1" dirty="0"/>
              <a:t>To develop a single platform to make it easier for our </a:t>
            </a:r>
            <a:r>
              <a:rPr lang="en-NZ" b="1" i="1" dirty="0" err="1"/>
              <a:t>whānau</a:t>
            </a:r>
            <a:r>
              <a:rPr lang="en-NZ" b="1" i="1" dirty="0"/>
              <a:t> across a range of opportunities and obstacles to achieve their housing aspirations.</a:t>
            </a:r>
          </a:p>
          <a:p>
            <a:pPr marL="0" indent="0">
              <a:buNone/>
            </a:pPr>
            <a:r>
              <a:rPr lang="en-NZ" b="1" i="1" dirty="0"/>
              <a:t>That </a:t>
            </a:r>
            <a:r>
              <a:rPr lang="en-NZ" b="1" i="1" dirty="0" err="1"/>
              <a:t>Toitū</a:t>
            </a:r>
            <a:r>
              <a:rPr lang="en-NZ" b="1" i="1" dirty="0"/>
              <a:t> </a:t>
            </a:r>
            <a:r>
              <a:rPr lang="en-NZ" b="1" i="1" dirty="0" err="1"/>
              <a:t>Tairāwhiti</a:t>
            </a:r>
            <a:r>
              <a:rPr lang="en-NZ" b="1" i="1" dirty="0"/>
              <a:t> is supported to be the exemplar prototype to lead the single platform approach.</a:t>
            </a:r>
            <a:endParaRPr lang="en-NZ" i="1" dirty="0"/>
          </a:p>
          <a:p>
            <a:pPr marL="0" indent="0">
              <a:buNone/>
            </a:pPr>
            <a:r>
              <a:rPr lang="en-NZ" i="1" dirty="0"/>
              <a:t>What does that look like?</a:t>
            </a:r>
          </a:p>
          <a:p>
            <a:pPr marL="0" indent="0">
              <a:buNone/>
            </a:pPr>
            <a:r>
              <a:rPr lang="en-NZ" sz="2400" dirty="0" err="1"/>
              <a:t>Pūtea</a:t>
            </a:r>
            <a:r>
              <a:rPr lang="en-NZ" sz="2400" dirty="0"/>
              <a:t> - Financial Reform </a:t>
            </a:r>
          </a:p>
          <a:p>
            <a:pPr lvl="1"/>
            <a:r>
              <a:rPr lang="en-NZ" dirty="0"/>
              <a:t>Access to finance - for Māori to access direct lending</a:t>
            </a:r>
          </a:p>
          <a:p>
            <a:pPr lvl="1"/>
            <a:r>
              <a:rPr lang="en-NZ" dirty="0"/>
              <a:t>Ability for </a:t>
            </a:r>
            <a:r>
              <a:rPr lang="en-NZ" dirty="0" err="1"/>
              <a:t>whānau</a:t>
            </a:r>
            <a:r>
              <a:rPr lang="en-NZ" dirty="0"/>
              <a:t> on low income to access finance</a:t>
            </a:r>
          </a:p>
          <a:p>
            <a:pPr lvl="1"/>
            <a:r>
              <a:rPr lang="en-NZ" dirty="0"/>
              <a:t>Review current polices and structures (</a:t>
            </a:r>
            <a:r>
              <a:rPr lang="en-NZ" dirty="0" err="1"/>
              <a:t>e.g</a:t>
            </a:r>
            <a:r>
              <a:rPr lang="en-NZ" dirty="0"/>
              <a:t> </a:t>
            </a:r>
            <a:r>
              <a:rPr lang="en-NZ" dirty="0" err="1"/>
              <a:t>Kāinga</a:t>
            </a:r>
            <a:r>
              <a:rPr lang="en-NZ" dirty="0"/>
              <a:t> Whenua loans review)</a:t>
            </a:r>
          </a:p>
          <a:p>
            <a:pPr lvl="1"/>
            <a:r>
              <a:rPr lang="en-NZ" dirty="0"/>
              <a:t>New policies: Crown security/guarantee  to Māori to achieve home ownership (e.g. 5% deposit)</a:t>
            </a:r>
          </a:p>
          <a:p>
            <a:pPr marL="0" lvl="1" indent="0">
              <a:buNone/>
            </a:pPr>
            <a:r>
              <a:rPr lang="en-NZ" dirty="0"/>
              <a:t>Planning – Create own consent authority for planning matters. </a:t>
            </a:r>
          </a:p>
          <a:p>
            <a:pPr marL="717550" lvl="1" indent="-266700"/>
            <a:r>
              <a:rPr lang="en-NZ" dirty="0"/>
              <a:t>Reducing barriers/access to achieve Resource Consents, Licence To Occupy, Long Term Plans, Occupation Orders.</a:t>
            </a:r>
          </a:p>
          <a:p>
            <a:pPr marL="717550" lvl="1" indent="-266700"/>
            <a:r>
              <a:rPr lang="en-NZ" dirty="0"/>
              <a:t>Māori Land Court – single process and judge(s) to look at MLC matters (with jurisdictions for special sittings). With additional resourcing to operationalise.</a:t>
            </a:r>
          </a:p>
          <a:p>
            <a:pPr marL="717550" lvl="1" indent="-266700"/>
            <a:r>
              <a:rPr lang="en-NZ" dirty="0"/>
              <a:t>Have our own residential tenancies service</a:t>
            </a:r>
          </a:p>
          <a:p>
            <a:pPr marL="0" lvl="1" indent="0">
              <a:buNone/>
            </a:pPr>
            <a:r>
              <a:rPr lang="en-NZ" dirty="0"/>
              <a:t>People/Rangatiratanga </a:t>
            </a:r>
          </a:p>
          <a:p>
            <a:pPr marL="717550" lvl="1" indent="-266700">
              <a:tabLst>
                <a:tab pos="717550" algn="l"/>
              </a:tabLst>
            </a:pPr>
            <a:r>
              <a:rPr lang="en-NZ" dirty="0"/>
              <a:t>stable governance, governance training, integrated supply chain, regionally and nationally.</a:t>
            </a:r>
          </a:p>
          <a:p>
            <a:pPr marL="717550" lvl="1" indent="-266700">
              <a:tabLst>
                <a:tab pos="717550" algn="l"/>
              </a:tabLst>
            </a:pPr>
            <a:r>
              <a:rPr lang="en-NZ" dirty="0"/>
              <a:t>Grow </a:t>
            </a:r>
            <a:r>
              <a:rPr lang="en-NZ" dirty="0" err="1"/>
              <a:t>whānau</a:t>
            </a:r>
            <a:r>
              <a:rPr lang="en-NZ" dirty="0"/>
              <a:t> financial literacy</a:t>
            </a:r>
          </a:p>
          <a:p>
            <a:pPr marL="457200" lvl="1" indent="-457200">
              <a:buNone/>
            </a:pPr>
            <a:r>
              <a:rPr lang="en-NZ" dirty="0"/>
              <a:t>Partnerships – Actively grow public, private partnerships. </a:t>
            </a:r>
          </a:p>
          <a:p>
            <a:pPr lvl="1"/>
            <a:r>
              <a:rPr lang="en-NZ" dirty="0"/>
              <a:t>Set targets for all-of-Government approach to housing delivery to Māori </a:t>
            </a:r>
            <a:r>
              <a:rPr lang="en-NZ" dirty="0" err="1"/>
              <a:t>whānau</a:t>
            </a:r>
            <a:r>
              <a:rPr lang="en-NZ" dirty="0"/>
              <a:t>, </a:t>
            </a:r>
            <a:r>
              <a:rPr lang="en-NZ" dirty="0" err="1"/>
              <a:t>hapū</a:t>
            </a:r>
            <a:r>
              <a:rPr lang="en-NZ" dirty="0"/>
              <a:t>, iwi</a:t>
            </a:r>
          </a:p>
          <a:p>
            <a:pPr marL="0" indent="0">
              <a:buNone/>
            </a:pPr>
            <a:r>
              <a:rPr lang="en-NZ" b="1" i="1" dirty="0"/>
              <a:t>Moved: </a:t>
            </a:r>
            <a:r>
              <a:rPr lang="en-NZ" b="1" i="1" dirty="0" err="1"/>
              <a:t>Ngāti</a:t>
            </a:r>
            <a:r>
              <a:rPr lang="en-NZ" b="1" i="1" dirty="0"/>
              <a:t> Hine</a:t>
            </a:r>
          </a:p>
          <a:p>
            <a:pPr marL="0" indent="0">
              <a:buNone/>
            </a:pPr>
            <a:r>
              <a:rPr lang="en-US" b="1" i="1" dirty="0"/>
              <a:t>Seconded: </a:t>
            </a:r>
            <a:r>
              <a:rPr lang="en-US" b="1" i="1" dirty="0" err="1"/>
              <a:t>Ngāti</a:t>
            </a:r>
            <a:r>
              <a:rPr lang="en-US" b="1" i="1" dirty="0"/>
              <a:t> </a:t>
            </a:r>
            <a:r>
              <a:rPr lang="en-US" b="1" i="1" dirty="0" err="1"/>
              <a:t>Rehia</a:t>
            </a:r>
            <a:endParaRPr lang="en-US" b="1" i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B1844BD-559C-07D3-4BF4-AE56D7BE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161926"/>
            <a:ext cx="10515600" cy="973976"/>
          </a:xfrm>
        </p:spPr>
        <p:txBody>
          <a:bodyPr/>
          <a:lstStyle/>
          <a:p>
            <a:r>
              <a:rPr lang="en-NZ" b="1" dirty="0"/>
              <a:t>Resolution 1 &amp; 2 </a:t>
            </a:r>
            <a:r>
              <a:rPr lang="en-NZ" b="1" dirty="0" err="1"/>
              <a:t>Kōrero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39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BB8-BA66-30D9-2C36-F17E24EF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4255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b="1" i="1" dirty="0"/>
              <a:t>Establish a one-stop shop Māori Housing Authority</a:t>
            </a:r>
          </a:p>
          <a:p>
            <a:endParaRPr lang="en-NZ" b="1" dirty="0"/>
          </a:p>
          <a:p>
            <a:r>
              <a:rPr lang="en-NZ" dirty="0"/>
              <a:t>What does that look like?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i="1" dirty="0"/>
              <a:t>Consolidate Māori housing functions/activities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i="1" dirty="0"/>
              <a:t>Reduce current siloed approach to funding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i="1" dirty="0"/>
              <a:t>Whānau </a:t>
            </a:r>
            <a:r>
              <a:rPr lang="en-NZ" i="1" dirty="0" err="1"/>
              <a:t>oranga</a:t>
            </a:r>
            <a:r>
              <a:rPr lang="en-NZ" i="1" dirty="0"/>
              <a:t> – transition from focus on ‘whare’ to ‘</a:t>
            </a:r>
            <a:r>
              <a:rPr lang="en-NZ" i="1" dirty="0" err="1"/>
              <a:t>oranga</a:t>
            </a:r>
            <a:r>
              <a:rPr lang="en-NZ" i="1" dirty="0"/>
              <a:t>’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Governance – Underpinned by Te </a:t>
            </a:r>
            <a:r>
              <a:rPr lang="en-US" i="1" dirty="0" err="1"/>
              <a:t>Tiriti</a:t>
            </a:r>
            <a:r>
              <a:rPr lang="en-US" i="1" dirty="0"/>
              <a:t> o Waitangi, administered by Māori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Monitoring function across Government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Engage Māori Land Court, as the enabler to housing development on whenua Māori, to make their IT systems more friendly for whanau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NZ" b="1" i="1" dirty="0"/>
              <a:t>Moved: Ngāti Hine</a:t>
            </a:r>
          </a:p>
          <a:p>
            <a:pPr marL="0" indent="0">
              <a:buNone/>
            </a:pPr>
            <a:r>
              <a:rPr lang="en-US" b="1" i="1" dirty="0"/>
              <a:t>Seconded: Ngāti </a:t>
            </a:r>
            <a:r>
              <a:rPr lang="en-US" b="1" i="1" dirty="0" err="1"/>
              <a:t>Rehia</a:t>
            </a:r>
            <a:endParaRPr lang="en-US" b="1" i="1" dirty="0"/>
          </a:p>
          <a:p>
            <a:pPr lvl="1"/>
            <a:endParaRPr lang="en-US" i="1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9A79415-3DCD-A46B-1B02-F96BD99D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161925"/>
            <a:ext cx="10515600" cy="1325563"/>
          </a:xfrm>
        </p:spPr>
        <p:txBody>
          <a:bodyPr/>
          <a:lstStyle/>
          <a:p>
            <a:r>
              <a:rPr lang="en-NZ" b="1" dirty="0"/>
              <a:t>Resolution 3 </a:t>
            </a:r>
            <a:r>
              <a:rPr lang="en-NZ" b="1" dirty="0" err="1"/>
              <a:t>Kōrero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7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BB8-BA66-30D9-2C36-F17E24EF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53330"/>
            <a:ext cx="11061700" cy="4874419"/>
          </a:xfrm>
        </p:spPr>
        <p:txBody>
          <a:bodyPr/>
          <a:lstStyle/>
          <a:p>
            <a:pPr marL="0" indent="0">
              <a:buNone/>
            </a:pPr>
            <a:r>
              <a:rPr lang="en-NZ" b="1" i="1" dirty="0"/>
              <a:t>Scale up and apply the Whai Kāinga Whai Oranga prototype model to housing delivery across the motu.</a:t>
            </a:r>
            <a:endParaRPr lang="en-US" b="1" i="1" dirty="0"/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 are already doing it now in our regions. Don’t wish to lose this opportunity.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Leverage off the current prototype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Accelerate housing delivery in our regions</a:t>
            </a:r>
          </a:p>
          <a:p>
            <a:pPr marL="0" indent="0">
              <a:buNone/>
            </a:pPr>
            <a:endParaRPr lang="en-NZ" b="1" i="1" dirty="0"/>
          </a:p>
          <a:p>
            <a:pPr marL="0" indent="0">
              <a:buNone/>
            </a:pPr>
            <a:r>
              <a:rPr lang="en-NZ" b="1" i="1" dirty="0"/>
              <a:t>Moved: Ngāti Hine</a:t>
            </a:r>
          </a:p>
          <a:p>
            <a:pPr marL="0" indent="0">
              <a:buNone/>
            </a:pPr>
            <a:r>
              <a:rPr lang="en-US" b="1" i="1" dirty="0"/>
              <a:t>Seconded: Te </a:t>
            </a:r>
            <a:r>
              <a:rPr lang="en-US" b="1" i="1" dirty="0" err="1"/>
              <a:t>Tihi</a:t>
            </a:r>
            <a:r>
              <a:rPr lang="en-US" b="1" i="1" dirty="0"/>
              <a:t> Alliance</a:t>
            </a:r>
          </a:p>
          <a:p>
            <a:pPr lvl="1"/>
            <a:endParaRPr lang="en-US" dirty="0"/>
          </a:p>
          <a:p>
            <a:pPr marL="266700" lvl="1" indent="-266700">
              <a:tabLst>
                <a:tab pos="266700" algn="l"/>
                <a:tab pos="450850" algn="l"/>
              </a:tabLst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934F77-8C2F-A5FF-40A1-D2E38959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25425"/>
            <a:ext cx="10515600" cy="1325563"/>
          </a:xfrm>
        </p:spPr>
        <p:txBody>
          <a:bodyPr/>
          <a:lstStyle/>
          <a:p>
            <a:r>
              <a:rPr lang="en-NZ" b="1" dirty="0"/>
              <a:t>Resolution 4 </a:t>
            </a:r>
            <a:r>
              <a:rPr lang="en-NZ" b="1" dirty="0" err="1"/>
              <a:t>Kōrero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984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9da600a7-27fd-43ea-8cef-f13e8bd432ff" xsi:nil="true"/>
    <BusinessValue xmlns="4f9c820c-e7e2-444d-97ee-45f2b3485c1d">Normal</BusinessValue>
    <PRADateDisposal xmlns="4f9c820c-e7e2-444d-97ee-45f2b3485c1d" xsi:nil="true"/>
    <Subactivity xmlns="4f9c820c-e7e2-444d-97ee-45f2b3485c1d">NA</Subactivity>
    <PRADate3 xmlns="4f9c820c-e7e2-444d-97ee-45f2b3485c1d" xsi:nil="true"/>
    <PRAText5 xmlns="4f9c820c-e7e2-444d-97ee-45f2b3485c1d" xsi:nil="true"/>
    <Activity xmlns="4f9c820c-e7e2-444d-97ee-45f2b3485c1d">NA</Activity>
    <Financial_x0020_year xmlns="cc3c8d93-9f70-45a7-929c-bc05fca4adc9">2019/20</Financial_x0020_year>
    <PRADate2 xmlns="4f9c820c-e7e2-444d-97ee-45f2b3485c1d" xsi:nil="true"/>
    <Case xmlns="4f9c820c-e7e2-444d-97ee-45f2b3485c1d">Te Kāhui - Māori Housing</Case>
    <PRAText1 xmlns="4f9c820c-e7e2-444d-97ee-45f2b3485c1d" xsi:nil="true"/>
    <PRAText4 xmlns="4f9c820c-e7e2-444d-97ee-45f2b3485c1d" xsi:nil="true"/>
    <Year xmlns="9da600a7-27fd-43ea-8cef-f13e8bd432ff" xsi:nil="true"/>
    <TaxCatchAll xmlns="fbee7db1-39a9-4d63-99d6-c12ee98d8bc8" xsi:nil="true"/>
    <Project xmlns="97c71325-65b9-4833-a997-d05ab51373a7" xsi:nil="true"/>
    <Function xmlns="4f9c820c-e7e2-444d-97ee-45f2b3485c1d">Team site</Function>
    <PRAType xmlns="4f9c820c-e7e2-444d-97ee-45f2b3485c1d">Doc</PRAType>
    <PRADate1 xmlns="4f9c820c-e7e2-444d-97ee-45f2b3485c1d" xsi:nil="true"/>
    <PRAText3 xmlns="4f9c820c-e7e2-444d-97ee-45f2b3485c1d" xsi:nil="true"/>
    <New_x0020_Folder xmlns="97c71325-65b9-4833-a997-d05ab51373a7" xsi:nil="true"/>
    <lcf76f155ced4ddcb4097134ff3c332f xmlns="befa86ab-aa73-470c-a3aa-a8a1bf44001b">
      <Terms xmlns="http://schemas.microsoft.com/office/infopath/2007/PartnerControls"/>
    </lcf76f155ced4ddcb4097134ff3c332f>
    <CategoryName xmlns="4f9c820c-e7e2-444d-97ee-45f2b3485c1d" xsi:nil="true"/>
    <PRADateTrigger xmlns="4f9c820c-e7e2-444d-97ee-45f2b3485c1d" xsi:nil="true"/>
    <Narrative xmlns="4f9c820c-e7e2-444d-97ee-45f2b3485c1d" xsi:nil="true"/>
    <CategoryValue xmlns="97c71325-65b9-4833-a997-d05ab51373a7" xsi:nil="true"/>
    <PRAText2 xmlns="4f9c820c-e7e2-444d-97ee-45f2b3485c1d" xsi:nil="true"/>
    <_dlc_DocId xmlns="fbee7db1-39a9-4d63-99d6-c12ee98d8bc8">AHFJKMD5QY6Y-1911021696-31924</_dlc_DocId>
    <_dlc_DocIdUrl xmlns="fbee7db1-39a9-4d63-99d6-c12ee98d8bc8">
      <Url>https://mhud.sharepoint.com/sites/team2019627215844/_layouts/15/DocIdRedir.aspx?ID=AHFJKMD5QY6Y-1911021696-31924</Url>
      <Description>AHFJKMD5QY6Y-1911021696-31924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CB728DF4B70B9149A7A586315079ED5F00FB1733FB52ED7447AC760140864F2DE9" ma:contentTypeVersion="44" ma:contentTypeDescription="Create a new document." ma:contentTypeScope="" ma:versionID="c143fab78c5dce42834617ad31bfafc2">
  <xsd:schema xmlns:xsd="http://www.w3.org/2001/XMLSchema" xmlns:xs="http://www.w3.org/2001/XMLSchema" xmlns:p="http://schemas.microsoft.com/office/2006/metadata/properties" xmlns:ns2="9da600a7-27fd-43ea-8cef-f13e8bd432ff" xmlns:ns3="4f9c820c-e7e2-444d-97ee-45f2b3485c1d" xmlns:ns4="97c71325-65b9-4833-a997-d05ab51373a7" xmlns:ns6="cc3c8d93-9f70-45a7-929c-bc05fca4adc9" xmlns:ns7="fbee7db1-39a9-4d63-99d6-c12ee98d8bc8" xmlns:ns8="befa86ab-aa73-470c-a3aa-a8a1bf44001b" targetNamespace="http://schemas.microsoft.com/office/2006/metadata/properties" ma:root="true" ma:fieldsID="2d752b6071de019afde14474a20c3d44" ns2:_="" ns3:_="" ns4:_="" ns6:_="" ns7:_="" ns8:_="">
    <xsd:import namespace="9da600a7-27fd-43ea-8cef-f13e8bd432ff"/>
    <xsd:import namespace="4f9c820c-e7e2-444d-97ee-45f2b3485c1d"/>
    <xsd:import namespace="97c71325-65b9-4833-a997-d05ab51373a7"/>
    <xsd:import namespace="cc3c8d93-9f70-45a7-929c-bc05fca4adc9"/>
    <xsd:import namespace="fbee7db1-39a9-4d63-99d6-c12ee98d8bc8"/>
    <xsd:import namespace="befa86ab-aa73-470c-a3aa-a8a1bf44001b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BusinessValue" minOccurs="0"/>
                <xsd:element ref="ns3:CategoryName" minOccurs="0"/>
                <xsd:element ref="ns4:CategoryValue" minOccurs="0"/>
                <xsd:element ref="ns4:Project" minOccurs="0"/>
                <xsd:element ref="ns3:Case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PRAType" minOccurs="0"/>
                <xsd:element ref="ns3:PRADate1" minOccurs="0"/>
                <xsd:element ref="ns3:Narrative" minOccurs="0"/>
                <xsd:element ref="ns3:Function" minOccurs="0"/>
                <xsd:element ref="ns2:Year" minOccurs="0"/>
                <xsd:element ref="ns3:Activity" minOccurs="0"/>
                <xsd:element ref="ns3:Subactivity" minOccurs="0"/>
                <xsd:element ref="ns6:Financial_x0020_year" minOccurs="0"/>
                <xsd:element ref="ns4:New_x0020_Folder" minOccurs="0"/>
                <xsd:element ref="ns7:_dlc_DocId" minOccurs="0"/>
                <xsd:element ref="ns7:_dlc_DocIdUrl" minOccurs="0"/>
                <xsd:element ref="ns7:_dlc_DocIdPersistId" minOccurs="0"/>
                <xsd:element ref="ns8:MediaServiceMetadata" minOccurs="0"/>
                <xsd:element ref="ns8:MediaServiceFastMetadata" minOccurs="0"/>
                <xsd:element ref="ns7:SharedWithUsers" minOccurs="0"/>
                <xsd:element ref="ns7:SharedWithDetails" minOccurs="0"/>
                <xsd:element ref="ns8:MediaServiceAutoTags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MediaServiceDateTaken" minOccurs="0"/>
                <xsd:element ref="ns8:MediaServiceLocation" minOccurs="0"/>
                <xsd:element ref="ns8:MediaServiceAutoKeyPoints" minOccurs="0"/>
                <xsd:element ref="ns8:MediaServiceKeyPoints" minOccurs="0"/>
                <xsd:element ref="ns8:MediaLengthInSeconds" minOccurs="0"/>
                <xsd:element ref="ns8:lcf76f155ced4ddcb4097134ff3c332f" minOccurs="0"/>
                <xsd:element ref="ns7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00a7-27fd-43ea-8cef-f13e8bd432ff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restriction base="dms:Choice">
          <xsd:enumeration value="AMI"/>
          <xsd:enumeration value="IREQ"/>
          <xsd:enumeration value="BRF"/>
          <xsd:enumeration value="MEMOS"/>
          <xsd:enumeration value="APPLICATION, Certificate, Consent related"/>
          <xsd:enumeration value="CABINET PAPER, Amendment"/>
          <xsd:enumeration value="CONTRACT, Variation, Agreement"/>
          <xsd:enumeration value="CORRESPONDENCE"/>
          <xsd:enumeration value="DATA, Calculation, Working"/>
          <xsd:enumeration value="DRAWING, Plan, Map, Title"/>
          <xsd:enumeration value="EMPLOYMENT related"/>
          <xsd:enumeration value="FINANCIAL related"/>
          <xsd:enumeration value="KNOWLEDGE article"/>
          <xsd:enumeration value="MANUAL, Instruction, FAQ"/>
          <xsd:enumeration value="MINISTERIAL Request, Question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Law, Procedure"/>
          <xsd:enumeration value="SERVICE REQUEST related"/>
          <xsd:enumeration value="SUBMISSION, application, supporting material"/>
          <xsd:enumeration value="SPECIFICATION or standard"/>
          <xsd:enumeration value="SUPPLIER PRODUCT Info"/>
          <xsd:enumeration value="TEMPLATE, Checklist or Form"/>
          <xsd:enumeration value="THIRD PARTY reference material"/>
        </xsd:restriction>
      </xsd:simpleType>
    </xsd:element>
    <xsd:element name="Year" ma:index="28" nillable="true" ma:displayName="Year" ma:format="RadioButtons" ma:hidden="true" ma:internalName="Year" ma:readOnly="false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BusinessValue" ma:index="9" nillable="true" ma:displayName="Business Value" ma:default="Normal" ma:format="Dropdown" ma:hidden="true" ma:internalName="BusinessValue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CategoryName" ma:index="10" nillable="true" ma:displayName="CategoryName" ma:format="Dropdown" ma:hidden="true" ma:internalName="CategoryName" ma:readOnly="fal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Case" ma:index="13" nillable="true" ma:displayName="Case" ma:default="Te Kāhui - Māori Housing" ma:internalName="Case">
      <xsd:simpleType>
        <xsd:restriction base="dms:Text">
          <xsd:maxLength value="255"/>
        </xsd:restriction>
      </xsd:simpleType>
    </xsd:element>
    <xsd:element name="PRADate2" ma:index="14" nillable="true" ma:displayName="PRADate2" ma:format="DateOnly" ma:hidden="true" ma:internalName="PRADate2" ma:readOnly="false">
      <xsd:simpleType>
        <xsd:restriction base="dms:DateTime"/>
      </xsd:simpleType>
    </xsd:element>
    <xsd:element name="PRADate3" ma:index="15" nillable="true" ma:displayName="PRADate3" ma:format="DateOnly" ma:hidden="true" ma:internalName="PRADate3" ma:readOnly="false">
      <xsd:simpleType>
        <xsd:restriction base="dms:DateTime"/>
      </xsd:simpleType>
    </xsd:element>
    <xsd:element name="PRADateDisposal" ma:index="16" nillable="true" ma:displayName="PRADateDisposal" ma:format="DateOnly" ma:hidden="true" ma:internalName="PRADateDisposal" ma:readOnly="false">
      <xsd:simpleType>
        <xsd:restriction base="dms:DateTime"/>
      </xsd:simpleType>
    </xsd:element>
    <xsd:element name="PRADateTrigger" ma:index="17" nillable="true" ma:displayName="PRADateTrigger" ma:format="DateOnly" ma:hidden="true" ma:internalName="PRADateTrigger" ma:readOnly="false">
      <xsd:simpleType>
        <xsd:restriction base="dms:DateTime"/>
      </xsd:simpleType>
    </xsd:element>
    <xsd:element name="PRAText1" ma:index="18" nillable="true" ma:displayName="PRAText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19" nillable="true" ma:displayName="PRAText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0" nillable="true" ma:displayName="PRAText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1" nillable="true" ma:displayName="PRAText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22" nillable="true" ma:displayName="PRAText5" ma:hidden="true" ma:internalName="PRAText5" ma:readOnly="false">
      <xsd:simpleType>
        <xsd:restriction base="dms:Text">
          <xsd:maxLength value="255"/>
        </xsd:restriction>
      </xsd:simpleType>
    </xsd:element>
    <xsd:element name="PRAType" ma:index="24" nillable="true" ma:displayName="PRA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PRADate1" ma:index="25" nillable="true" ma:displayName="PRADate1" ma:format="DateOnly" ma:hidden="true" ma:internalName="PRADate1" ma:readOnly="false">
      <xsd:simpleType>
        <xsd:restriction base="dms:DateTime"/>
      </xsd:simpleType>
    </xsd:element>
    <xsd:element name="Narrative" ma:index="26" nillable="true" ma:displayName="Narrative" ma:hidden="true" ma:internalName="Narrative" ma:readOnly="false">
      <xsd:simpleType>
        <xsd:restriction base="dms:Note"/>
      </xsd:simpleType>
    </xsd:element>
    <xsd:element name="Function" ma:index="27" nillable="true" ma:displayName="Function" ma:default="Team site" ma:hidden="true" ma:internalName="Function" ma:readOnly="false">
      <xsd:simpleType>
        <xsd:restriction base="dms:Text">
          <xsd:maxLength value="255"/>
        </xsd:restriction>
      </xsd:simpleType>
    </xsd:element>
    <xsd:element name="Activity" ma:index="29" nillable="true" ma:displayName="Activity" ma:default="NA" ma:hidden="true" ma:internalName="Activity" ma:readOnly="false">
      <xsd:simpleType>
        <xsd:restriction base="dms:Text">
          <xsd:maxLength value="255"/>
        </xsd:restriction>
      </xsd:simpleType>
    </xsd:element>
    <xsd:element name="Subactivity" ma:index="30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71325-65b9-4833-a997-d05ab51373a7" elementFormDefault="qualified">
    <xsd:import namespace="http://schemas.microsoft.com/office/2006/documentManagement/types"/>
    <xsd:import namespace="http://schemas.microsoft.com/office/infopath/2007/PartnerControls"/>
    <xsd:element name="CategoryValue" ma:index="11" nillable="true" ma:displayName="CategoryValue" ma:format="Dropdown" ma:hidden="true" ma:internalName="CategoryValue" ma:readOnly="fal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Project" ma:index="12" nillable="true" ma:displayName="Project" ma:hidden="true" ma:internalName="Project" ma:readOnly="false">
      <xsd:simpleType>
        <xsd:restriction base="dms:Text">
          <xsd:maxLength value="255"/>
        </xsd:restriction>
      </xsd:simpleType>
    </xsd:element>
    <xsd:element name="New_x0020_Folder" ma:index="32" nillable="true" ma:displayName="Topic" ma:internalName="New_x0020_Fold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c8d93-9f70-45a7-929c-bc05fca4adc9" elementFormDefault="qualified">
    <xsd:import namespace="http://schemas.microsoft.com/office/2006/documentManagement/types"/>
    <xsd:import namespace="http://schemas.microsoft.com/office/infopath/2007/PartnerControls"/>
    <xsd:element name="Financial_x0020_year" ma:index="31" nillable="true" ma:displayName="Financial year" ma:default="2019/20" ma:description="document mgmt. metadata - fiscal year reference" ma:format="Dropdown" ma:internalName="Financial_x0020_year" ma:readOnly="false">
      <xsd:simpleType>
        <xsd:restriction base="dms:Choice">
          <xsd:enumeration value="2016/17"/>
          <xsd:enumeration value="2017/18"/>
          <xsd:enumeration value="2018/19"/>
          <xsd:enumeration value="2019/20"/>
          <xsd:enumeration value="2020/21"/>
          <xsd:enumeration value="2021/22"/>
          <xsd:enumeration value="2022/23"/>
          <xsd:enumeration value="2023/2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e7db1-39a9-4d63-99d6-c12ee98d8bc8" elementFormDefault="qualified">
    <xsd:import namespace="http://schemas.microsoft.com/office/2006/documentManagement/types"/>
    <xsd:import namespace="http://schemas.microsoft.com/office/infopath/2007/PartnerControls"/>
    <xsd:element name="_dlc_DocId" ma:index="3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1" nillable="true" ma:displayName="Taxonomy Catch All Column" ma:hidden="true" ma:list="{a5eb1b19-9a52-4397-a450-3761863982f4}" ma:internalName="TaxCatchAll" ma:showField="CatchAllData" ma:web="fbee7db1-39a9-4d63-99d6-c12ee98d8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a86ab-aa73-470c-a3aa-a8a1bf440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0" nillable="true" ma:displayName="Tags" ma:internalName="MediaServiceAutoTags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5" nillable="true" ma:displayName="Location" ma:internalName="MediaServiceLocation" ma:readOnly="true">
      <xsd:simpleType>
        <xsd:restriction base="dms:Text"/>
      </xsd:simpleType>
    </xsd:element>
    <xsd:element name="MediaServiceAutoKeyPoints" ma:index="4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0" nillable="true" ma:taxonomy="true" ma:internalName="lcf76f155ced4ddcb4097134ff3c332f" ma:taxonomyFieldName="MediaServiceImageTags" ma:displayName="Image Tags" ma:readOnly="false" ma:fieldId="{5cf76f15-5ced-4ddc-b409-7134ff3c332f}" ma:taxonomyMulti="true" ma:sspId="a37c7ead-e707-47a7-9154-f9bc55a403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1D9EE-EBFB-4CC0-A59B-024E724872A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9332DC7-E85A-4C17-A071-F7DCC6DC2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B5A2E6-39C1-4CD4-A986-B0CC33B8182D}">
  <ds:schemaRefs>
    <ds:schemaRef ds:uri="http://schemas.microsoft.com/office/infopath/2007/PartnerControls"/>
    <ds:schemaRef ds:uri="4f9c820c-e7e2-444d-97ee-45f2b3485c1d"/>
    <ds:schemaRef ds:uri="97c71325-65b9-4833-a997-d05ab51373a7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cc3c8d93-9f70-45a7-929c-bc05fca4adc9"/>
    <ds:schemaRef ds:uri="http://schemas.openxmlformats.org/package/2006/metadata/core-properties"/>
    <ds:schemaRef ds:uri="befa86ab-aa73-470c-a3aa-a8a1bf44001b"/>
    <ds:schemaRef ds:uri="http://purl.org/dc/dcmitype/"/>
    <ds:schemaRef ds:uri="fbee7db1-39a9-4d63-99d6-c12ee98d8bc8"/>
    <ds:schemaRef ds:uri="9da600a7-27fd-43ea-8cef-f13e8bd432f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9F9ED8A-1BC6-4EDD-A9BB-3D5FF87EB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600a7-27fd-43ea-8cef-f13e8bd432ff"/>
    <ds:schemaRef ds:uri="4f9c820c-e7e2-444d-97ee-45f2b3485c1d"/>
    <ds:schemaRef ds:uri="97c71325-65b9-4833-a997-d05ab51373a7"/>
    <ds:schemaRef ds:uri="cc3c8d93-9f70-45a7-929c-bc05fca4adc9"/>
    <ds:schemaRef ds:uri="fbee7db1-39a9-4d63-99d6-c12ee98d8bc8"/>
    <ds:schemaRef ds:uri="befa86ab-aa73-470c-a3aa-a8a1bf440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d55f92f-9485-4f69-b590-6c6b0063de55}" enabled="1" method="Privileged" siteId="{9e9b3020-3d38-48a6-9064-373bc7b156d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1225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Te MAIHI Whare Wānanga 16 December 2020</vt:lpstr>
      <vt:lpstr>PowerPoint Presentation</vt:lpstr>
      <vt:lpstr>PowerPoint Presentation</vt:lpstr>
      <vt:lpstr> Mana Motuhake/Tino Rangatiratanga  of hapū and Iwi </vt:lpstr>
      <vt:lpstr>Resolutions from Day 1</vt:lpstr>
      <vt:lpstr>Resolution 1 &amp; 2 Kōrero</vt:lpstr>
      <vt:lpstr>Resolution 3 Kōrero</vt:lpstr>
      <vt:lpstr>Resolution 4 Kōrero</vt:lpstr>
      <vt:lpstr>Te Paetawhiti, whakamaua kia tata.   Te Paetata, whakamaua kia tina.</vt:lpstr>
      <vt:lpstr>Next MAIHI Whare Wānanga Kaupapa</vt:lpstr>
      <vt:lpstr>Aa Taatau Whakatau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Huriwai Paki</dc:creator>
  <cp:lastModifiedBy>Racheal McGarvey</cp:lastModifiedBy>
  <cp:revision>7</cp:revision>
  <dcterms:created xsi:type="dcterms:W3CDTF">2022-12-01T04:41:44Z</dcterms:created>
  <dcterms:modified xsi:type="dcterms:W3CDTF">2022-12-08T00:59:28Z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0x010100CB728DF4B70B9149A7A586315079ED5F00FB1733FB52ED7447AC760140864F2DE9</vt:lpwstr>
  </property>
  <property fmtid="{D5CDD505-2E9C-101B-9397-08002B2CF9AE}" pid="3" name="_dlc_DocIdItemGuid">
    <vt:lpwstr>30984d25-7013-4a8a-a029-92335b447c0c</vt:lpwstr>
  </property>
  <property fmtid="{D5CDD505-2E9C-101B-9397-08002B2CF9AE}" pid="4" name="MediaServiceImageTags">
    <vt:lpwstr/>
  </property>
  <property fmtid="{D5CDD505-2E9C-101B-9397-08002B2CF9AE}" pid="5" name="ClassificationContentMarkingFooterLocations">
    <vt:lpwstr>Office Theme:8</vt:lpwstr>
  </property>
  <property fmtid="{D5CDD505-2E9C-101B-9397-08002B2CF9AE}" pid="6" name="ClassificationContentMarkingFooterText">
    <vt:lpwstr>[IN-CONFIDENCE:RELEASE EXTERNAL]</vt:lpwstr>
  </property>
</Properties>
</file>